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5"/>
  </p:notesMasterIdLst>
  <p:sldIdLst>
    <p:sldId id="257" r:id="rId2"/>
    <p:sldId id="275" r:id="rId3"/>
    <p:sldId id="27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9" r:id="rId20"/>
    <p:sldId id="278" r:id="rId21"/>
    <p:sldId id="280" r:id="rId22"/>
    <p:sldId id="281" r:id="rId23"/>
    <p:sldId id="258" r:id="rId24"/>
    <p:sldId id="25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01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A0296-7215-45B2-A6D3-5744520A401C}" type="datetimeFigureOut">
              <a:rPr lang="pt-BR" smtClean="0"/>
              <a:t>30/12/2019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65BD2-B255-4008-B2D1-94921373FE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15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clicar em “Salvar” (botão azul, canto inferior direito) o sistema retorna mensagem com informação se a proposta foi reprovada nas condições mínimas, se foi aprovada com ou sem a necessidade de fiador. Se foi aprovada sem fiador, vai direto para a tela “Proposta Validação”.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EB156-9B5C-4D53-B3AF-9D8F43B7A85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33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8A28-E82C-426A-910B-F4E08CF11EF3}" type="datetime1">
              <a:rPr lang="pt-BR" smtClean="0"/>
              <a:t>30/12/2019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3ECB9-28F2-4A25-9AE9-825970A1F8AD}" type="datetime1">
              <a:rPr lang="pt-BR" smtClean="0"/>
              <a:t>30/12/2019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43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3267-F0B3-45E0-9A43-5CB90A38F608}" type="datetime1">
              <a:rPr lang="pt-BR" smtClean="0"/>
              <a:t>30/12/2019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515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417977" y="6140446"/>
            <a:ext cx="227588" cy="970507"/>
          </a:xfrm>
          <a:prstGeom prst="rect">
            <a:avLst/>
          </a:prstGeom>
        </p:spPr>
        <p:txBody>
          <a:bodyPr lIns="0" tIns="0" rIns="0" bIns="0"/>
          <a:lstStyle>
            <a:lvl1pPr>
              <a:defRPr sz="1182" b="0" i="0">
                <a:solidFill>
                  <a:schemeClr val="bg1"/>
                </a:solidFill>
                <a:latin typeface="Calibri Regular"/>
                <a:cs typeface="Calibri Regular"/>
              </a:defRPr>
            </a:lvl1pPr>
          </a:lstStyle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‹nº›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78310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08ED7-6EB4-407C-8D02-B56DFD29947D}" type="datetime1">
              <a:rPr lang="pt-BR" smtClean="0"/>
              <a:t>30/12/2019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28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6B4D-84F9-4D28-A672-5960309D79C5}" type="datetime1">
              <a:rPr lang="pt-BR" smtClean="0"/>
              <a:t>30/12/2019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950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D207-65F3-4348-BD6C-A616B3C44B44}" type="datetime1">
              <a:rPr lang="pt-BR" smtClean="0"/>
              <a:t>30/12/2019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36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48358-CE30-49E3-8BDD-235C9DF03EA4}" type="datetime1">
              <a:rPr lang="pt-BR" smtClean="0"/>
              <a:t>30/12/2019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17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AB8F-F92D-49EE-860D-EBD4060BF996}" type="datetime1">
              <a:rPr lang="pt-BR" smtClean="0"/>
              <a:t>30/12/2019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1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58A9D-2B03-41C0-9A8A-29BA3ED26882}" type="datetime1">
              <a:rPr lang="pt-BR" smtClean="0"/>
              <a:t>30/12/2019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85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7F9E9-B9AC-41EF-8C3E-2ACFF0D5E0A4}" type="datetime1">
              <a:rPr lang="pt-BR" smtClean="0"/>
              <a:t>30/12/2019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13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84CC-3B1F-4778-AB0A-83A62125761A}" type="datetime1">
              <a:rPr lang="pt-BR" smtClean="0"/>
              <a:t>30/12/2019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CA0F6-22D5-49CC-AA23-F9A4FC008320}" type="datetime1">
              <a:rPr lang="pt-BR" smtClean="0"/>
              <a:t>30/12/2019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Passo a passo para inserção  de  cadastro no Portal de Crédito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1F2EB-EC4E-41A7-AD63-4D6E60FFF7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696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4" Type="http://schemas.openxmlformats.org/officeDocument/2006/relationships/image" Target="cid:image001.png@01D5BCA3.3876F97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10002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1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91" y="1977232"/>
            <a:ext cx="6702380" cy="29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157808" y="436098"/>
            <a:ext cx="6267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/>
              <a:t>CADASTRO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5B75C6F-0747-4CBC-B43C-92DF503EB3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129528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- relacionamento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2123" t="9473" r="7653" b="16875"/>
          <a:stretch/>
        </p:blipFill>
        <p:spPr>
          <a:xfrm>
            <a:off x="914609" y="514233"/>
            <a:ext cx="10438228" cy="538792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A89D6A0-827A-4931-B1FD-63B28AF2D35D}"/>
              </a:ext>
            </a:extLst>
          </p:cNvPr>
          <p:cNvSpPr txBox="1"/>
          <p:nvPr/>
        </p:nvSpPr>
        <p:spPr>
          <a:xfrm>
            <a:off x="7156173" y="3604591"/>
            <a:ext cx="4196663" cy="22688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Módulo Relacionamento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Seu preenchimento é obrigatório caso o proponente informe seu estado civil como casado ou declare possuir união estável. </a:t>
            </a:r>
          </a:p>
          <a:p>
            <a:r>
              <a:rPr lang="pt-BR" sz="1400" dirty="0">
                <a:solidFill>
                  <a:schemeClr val="bg1"/>
                </a:solidFill>
              </a:rPr>
              <a:t>O preenchimento deverá ser feito selecionando o tipo de vínculo, na aba relacionamento, com a inclusão  do  CPF. 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Caso o Cpf não esteja informado na  base de cadastro do BB clicar na opção incluir.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EBF1DF24-6CFC-4920-B13D-B472DC67A089}"/>
              </a:ext>
            </a:extLst>
          </p:cNvPr>
          <p:cNvCxnSpPr>
            <a:cxnSpLocks/>
          </p:cNvCxnSpPr>
          <p:nvPr/>
        </p:nvCxnSpPr>
        <p:spPr>
          <a:xfrm flipH="1" flipV="1">
            <a:off x="5634111" y="3208197"/>
            <a:ext cx="1369139" cy="2268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F06720A1-9305-47B4-9A84-A2FC5D75CA3E}"/>
              </a:ext>
            </a:extLst>
          </p:cNvPr>
          <p:cNvSpPr/>
          <p:nvPr/>
        </p:nvSpPr>
        <p:spPr>
          <a:xfrm>
            <a:off x="7027870" y="5176299"/>
            <a:ext cx="155448" cy="60143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63D703C8-0451-44B4-9122-6EDBBD895E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10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7272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- endereço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7364" t="10049" r="13059" b="19760"/>
          <a:stretch/>
        </p:blipFill>
        <p:spPr>
          <a:xfrm>
            <a:off x="886266" y="886263"/>
            <a:ext cx="10353822" cy="51347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FF450C9-19F4-4947-8326-D97AF33D80BF}"/>
              </a:ext>
            </a:extLst>
          </p:cNvPr>
          <p:cNvSpPr txBox="1"/>
          <p:nvPr/>
        </p:nvSpPr>
        <p:spPr>
          <a:xfrm>
            <a:off x="7686262" y="1874728"/>
            <a:ext cx="35538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b="1" dirty="0">
              <a:solidFill>
                <a:schemeClr val="bg1"/>
              </a:solidFill>
            </a:endParaRPr>
          </a:p>
          <a:p>
            <a:endParaRPr lang="pt-BR" sz="1400" b="1" dirty="0">
              <a:solidFill>
                <a:schemeClr val="bg1"/>
              </a:solidFill>
            </a:endParaRPr>
          </a:p>
          <a:p>
            <a:endParaRPr lang="pt-BR" sz="1400" b="1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Para editar  o  campo endereço  clique na opção  incluir.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61AEC9C1-DA32-4C76-9D3A-C90B648E80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13474" y="4079345"/>
            <a:ext cx="1003454" cy="74212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4752CA2-ABAA-4776-B924-3F24C7934FA2}"/>
              </a:ext>
            </a:extLst>
          </p:cNvPr>
          <p:cNvCxnSpPr>
            <a:cxnSpLocks/>
          </p:cNvCxnSpPr>
          <p:nvPr/>
        </p:nvCxnSpPr>
        <p:spPr>
          <a:xfrm flipH="1" flipV="1">
            <a:off x="6944139" y="3453616"/>
            <a:ext cx="1" cy="190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A29A3F34-E443-4B7E-A2FB-088EBEA1E3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11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4399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- endereço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0732" t="9309" r="12611" b="16875"/>
          <a:stretch/>
        </p:blipFill>
        <p:spPr>
          <a:xfrm>
            <a:off x="1418762" y="835749"/>
            <a:ext cx="9580099" cy="518650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2F6D36F-04DE-4861-AFCA-DA09DB742D77}"/>
              </a:ext>
            </a:extLst>
          </p:cNvPr>
          <p:cNvSpPr txBox="1"/>
          <p:nvPr/>
        </p:nvSpPr>
        <p:spPr>
          <a:xfrm>
            <a:off x="7776695" y="2756453"/>
            <a:ext cx="3222165" cy="24622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Módulo Endereço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Este módulo já vem preenchido com os campos informados no Pré-Cadastro: Tipo de Propriedade, Endereço, UF, Município, Bairro, CEP e Reside Desde. </a:t>
            </a:r>
          </a:p>
          <a:p>
            <a:r>
              <a:rPr lang="pt-BR" sz="1400" dirty="0">
                <a:solidFill>
                  <a:schemeClr val="bg1"/>
                </a:solidFill>
              </a:rPr>
              <a:t>Os demais campos a serem preenchidos são : </a:t>
            </a:r>
          </a:p>
          <a:p>
            <a:r>
              <a:rPr lang="pt-BR" sz="1400" b="1" dirty="0">
                <a:solidFill>
                  <a:schemeClr val="bg1"/>
                </a:solidFill>
              </a:rPr>
              <a:t>Tipo endereço: </a:t>
            </a:r>
            <a:r>
              <a:rPr lang="pt-BR" sz="1400" dirty="0">
                <a:solidFill>
                  <a:schemeClr val="bg1"/>
                </a:solidFill>
              </a:rPr>
              <a:t>SEDE/RESIDENCIAL</a:t>
            </a:r>
          </a:p>
          <a:p>
            <a:r>
              <a:rPr lang="pt-BR" sz="1400" dirty="0">
                <a:solidFill>
                  <a:schemeClr val="bg1"/>
                </a:solidFill>
              </a:rPr>
              <a:t>Tipo de propriedade: própria, familiar...</a:t>
            </a:r>
          </a:p>
          <a:p>
            <a:r>
              <a:rPr lang="pt-BR" sz="1400" b="1" i="1" dirty="0">
                <a:solidFill>
                  <a:schemeClr val="bg1"/>
                </a:solidFill>
              </a:rPr>
              <a:t>e-mail</a:t>
            </a:r>
            <a:r>
              <a:rPr lang="pt-BR" sz="1400" b="1" dirty="0">
                <a:solidFill>
                  <a:schemeClr val="bg1"/>
                </a:solidFill>
              </a:rPr>
              <a:t>: </a:t>
            </a:r>
            <a:r>
              <a:rPr lang="pt-BR" sz="1400" dirty="0">
                <a:solidFill>
                  <a:schemeClr val="bg1"/>
                </a:solidFill>
              </a:rPr>
              <a:t> endereço de e-mail do cliente. Informação opcional</a:t>
            </a:r>
          </a:p>
        </p:txBody>
      </p:sp>
      <p:sp>
        <p:nvSpPr>
          <p:cNvPr id="5" name="Chave Esquerda 4">
            <a:extLst>
              <a:ext uri="{FF2B5EF4-FFF2-40B4-BE49-F238E27FC236}">
                <a16:creationId xmlns:a16="http://schemas.microsoft.com/office/drawing/2014/main" id="{6B993E25-AC63-4795-A5F3-47567F71A203}"/>
              </a:ext>
            </a:extLst>
          </p:cNvPr>
          <p:cNvSpPr/>
          <p:nvPr/>
        </p:nvSpPr>
        <p:spPr>
          <a:xfrm>
            <a:off x="7596221" y="4304266"/>
            <a:ext cx="155448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BB298D7-6F66-4773-9CF2-2D75AE2F5DFE}"/>
              </a:ext>
            </a:extLst>
          </p:cNvPr>
          <p:cNvCxnSpPr>
            <a:cxnSpLocks/>
          </p:cNvCxnSpPr>
          <p:nvPr/>
        </p:nvCxnSpPr>
        <p:spPr>
          <a:xfrm>
            <a:off x="5634111" y="2902226"/>
            <a:ext cx="1937084" cy="18221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4131B35-33B7-4EAC-B15D-3379757812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12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132880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– telefones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1581" t="9855" r="12302" b="15721"/>
          <a:stretch/>
        </p:blipFill>
        <p:spPr>
          <a:xfrm>
            <a:off x="1487262" y="1139544"/>
            <a:ext cx="9538104" cy="51650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21253C4-C383-4D57-AE3D-2DFF4E0F68BC}"/>
              </a:ext>
            </a:extLst>
          </p:cNvPr>
          <p:cNvSpPr txBox="1"/>
          <p:nvPr/>
        </p:nvSpPr>
        <p:spPr>
          <a:xfrm>
            <a:off x="1868556" y="4333461"/>
            <a:ext cx="9090991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Módulo Telefones  </a:t>
            </a:r>
          </a:p>
          <a:p>
            <a:r>
              <a:rPr lang="pt-BR" sz="1400" b="1" dirty="0">
                <a:solidFill>
                  <a:schemeClr val="bg1"/>
                </a:solidFill>
              </a:rPr>
              <a:t>Número: </a:t>
            </a:r>
            <a:r>
              <a:rPr lang="pt-BR" sz="1400" dirty="0">
                <a:solidFill>
                  <a:schemeClr val="bg1"/>
                </a:solidFill>
              </a:rPr>
              <a:t>informe o número de telefone para contato com o cliente. Caso ele não tenha nenhum telefone fixo, informar um telefone celular ou comercial. O DDD deverá ser informado sem o “0”.</a:t>
            </a:r>
          </a:p>
          <a:p>
            <a:r>
              <a:rPr lang="pt-BR" sz="1400" b="1" dirty="0">
                <a:solidFill>
                  <a:schemeClr val="bg1"/>
                </a:solidFill>
              </a:rPr>
              <a:t>Tipo: </a:t>
            </a:r>
            <a:r>
              <a:rPr lang="pt-BR" sz="1400" dirty="0">
                <a:solidFill>
                  <a:schemeClr val="bg1"/>
                </a:solidFill>
              </a:rPr>
              <a:t>informe se o telefone informado é um celular, um telefone residencial (fixo), comercial (fixo), fax ou de recado.</a:t>
            </a:r>
          </a:p>
          <a:p>
            <a:r>
              <a:rPr lang="pt-BR" sz="1400" b="1" dirty="0">
                <a:solidFill>
                  <a:schemeClr val="bg1"/>
                </a:solidFill>
              </a:rPr>
              <a:t>Operadora: </a:t>
            </a:r>
            <a:r>
              <a:rPr lang="pt-BR" sz="1400" dirty="0">
                <a:solidFill>
                  <a:schemeClr val="bg1"/>
                </a:solidFill>
              </a:rPr>
              <a:t>se o número informado for um celular, informar a operadora. Para alguns tipos de telefones residenciais a operadora também poderá ser informada, porém não é obrigatório.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2474E6E-7B2B-48C1-A666-6FC26488D9D1}"/>
              </a:ext>
            </a:extLst>
          </p:cNvPr>
          <p:cNvSpPr txBox="1"/>
          <p:nvPr/>
        </p:nvSpPr>
        <p:spPr>
          <a:xfrm>
            <a:off x="5155096" y="2107096"/>
            <a:ext cx="580445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Atenção: é obrigatório informar um número de celular  para recebimento de  senhas   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94A406E-E6EE-42FE-8C58-947FDD0BAE93}"/>
              </a:ext>
            </a:extLst>
          </p:cNvPr>
          <p:cNvCxnSpPr>
            <a:cxnSpLocks/>
          </p:cNvCxnSpPr>
          <p:nvPr/>
        </p:nvCxnSpPr>
        <p:spPr>
          <a:xfrm>
            <a:off x="5155096" y="2683075"/>
            <a:ext cx="331304" cy="7277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502EFD3-3A6F-4DCF-AC28-8C9B5BEBC1E4}"/>
              </a:ext>
            </a:extLst>
          </p:cNvPr>
          <p:cNvCxnSpPr>
            <a:cxnSpLocks/>
          </p:cNvCxnSpPr>
          <p:nvPr/>
        </p:nvCxnSpPr>
        <p:spPr>
          <a:xfrm flipH="1">
            <a:off x="4393096" y="3420717"/>
            <a:ext cx="390940" cy="49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78C69C00-AFE5-4890-AB8D-E72F7EC931C7}"/>
              </a:ext>
            </a:extLst>
          </p:cNvPr>
          <p:cNvCxnSpPr>
            <a:cxnSpLocks/>
          </p:cNvCxnSpPr>
          <p:nvPr/>
        </p:nvCxnSpPr>
        <p:spPr>
          <a:xfrm flipH="1">
            <a:off x="4777409" y="2684865"/>
            <a:ext cx="377687" cy="7259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BCA44B3C-9D7B-4E32-8077-253558B43FCB}"/>
              </a:ext>
            </a:extLst>
          </p:cNvPr>
          <p:cNvCxnSpPr>
            <a:cxnSpLocks/>
          </p:cNvCxnSpPr>
          <p:nvPr/>
        </p:nvCxnSpPr>
        <p:spPr>
          <a:xfrm>
            <a:off x="5486400" y="3410785"/>
            <a:ext cx="4745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spaço Reservado para Número de Slide 35">
            <a:extLst>
              <a:ext uri="{FF2B5EF4-FFF2-40B4-BE49-F238E27FC236}">
                <a16:creationId xmlns:a16="http://schemas.microsoft.com/office/drawing/2014/main" id="{979E161C-89CC-42CE-AFE6-330C05563E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13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261007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– Atividade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1581" t="9086" r="10464" b="34183"/>
          <a:stretch/>
        </p:blipFill>
        <p:spPr>
          <a:xfrm>
            <a:off x="2307102" y="1266983"/>
            <a:ext cx="8257735" cy="41499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88E2C8-9F2D-44B8-B60A-B8BA13D9A0EE}"/>
              </a:ext>
            </a:extLst>
          </p:cNvPr>
          <p:cNvSpPr txBox="1"/>
          <p:nvPr/>
        </p:nvSpPr>
        <p:spPr>
          <a:xfrm>
            <a:off x="8375373" y="2451651"/>
            <a:ext cx="2054088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Módulo Ocupação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Neste módulo é cadastrada a renda atualizada do proponente. Na tela  clique no botão “incluir” para gravar a Ocupação Principal.</a:t>
            </a:r>
          </a:p>
          <a:p>
            <a:r>
              <a:rPr lang="pt-BR" sz="1400" dirty="0">
                <a:solidFill>
                  <a:schemeClr val="bg1"/>
                </a:solidFill>
              </a:rPr>
              <a:t>Após clicar em “incluir”, o sistema apresentará a próxima tela para que sejam informados os dados da ocupação. </a:t>
            </a: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540648E0-DAA6-4890-828D-4E6D91C66B6C}"/>
              </a:ext>
            </a:extLst>
          </p:cNvPr>
          <p:cNvSpPr/>
          <p:nvPr/>
        </p:nvSpPr>
        <p:spPr>
          <a:xfrm>
            <a:off x="8007891" y="2451651"/>
            <a:ext cx="460248" cy="1709532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7656539-B0D9-4311-A709-528EB2F7967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222435" y="3299791"/>
            <a:ext cx="785456" cy="6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9929278-DC9A-4818-B1AF-59D02F563C75}"/>
              </a:ext>
            </a:extLst>
          </p:cNvPr>
          <p:cNvCxnSpPr>
            <a:cxnSpLocks/>
          </p:cNvCxnSpPr>
          <p:nvPr/>
        </p:nvCxnSpPr>
        <p:spPr>
          <a:xfrm flipH="1">
            <a:off x="7089913" y="3302211"/>
            <a:ext cx="132522" cy="249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Número de Slide 26">
            <a:extLst>
              <a:ext uri="{FF2B5EF4-FFF2-40B4-BE49-F238E27FC236}">
                <a16:creationId xmlns:a16="http://schemas.microsoft.com/office/drawing/2014/main" id="{982CD9D6-4D3F-4685-AB7B-1B1447C8FB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14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41141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– Atividade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0716" t="9472" r="12626" b="26682"/>
          <a:stretch/>
        </p:blipFill>
        <p:spPr>
          <a:xfrm>
            <a:off x="1319508" y="1072200"/>
            <a:ext cx="9242474" cy="46704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AC1AD5F-690D-4561-A2ED-278D7BDDABA1}"/>
              </a:ext>
            </a:extLst>
          </p:cNvPr>
          <p:cNvSpPr txBox="1"/>
          <p:nvPr/>
        </p:nvSpPr>
        <p:spPr>
          <a:xfrm>
            <a:off x="7036905" y="1072201"/>
            <a:ext cx="3525077" cy="46704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</a:rPr>
              <a:t>Natureza da ocupação: </a:t>
            </a:r>
            <a:r>
              <a:rPr lang="pt-BR" sz="1000" dirty="0">
                <a:solidFill>
                  <a:schemeClr val="bg1"/>
                </a:solidFill>
              </a:rPr>
              <a:t>selecione conforme o caso do cliente.  Empresário Individual/Sócio dirigente de empresa registrar a natureza da ocupação “Empregador titular ou proprietário de empresa” e no campo CNPJ/Razão Social informar os dados do CNPJ. Para trabalhador informal e autônomo registrar "</a:t>
            </a:r>
            <a:r>
              <a:rPr lang="pt-BR" sz="1000" b="1" dirty="0">
                <a:solidFill>
                  <a:schemeClr val="bg1"/>
                </a:solidFill>
              </a:rPr>
              <a:t>Sem vínculo de emprego</a:t>
            </a:r>
            <a:r>
              <a:rPr lang="pt-BR" sz="1000" dirty="0">
                <a:solidFill>
                  <a:schemeClr val="bg1"/>
                </a:solidFill>
              </a:rPr>
              <a:t>"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Descrição da ocupação: </a:t>
            </a:r>
            <a:r>
              <a:rPr lang="pt-BR" sz="1000" dirty="0">
                <a:solidFill>
                  <a:schemeClr val="bg1"/>
                </a:solidFill>
              </a:rPr>
              <a:t>informe a atividade que o cliente está exercendo (geralmente será igual à ocupação). Ex.: Manicure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Nível do cargo: </a:t>
            </a:r>
            <a:r>
              <a:rPr lang="pt-BR" sz="1000" dirty="0">
                <a:solidFill>
                  <a:schemeClr val="bg1"/>
                </a:solidFill>
              </a:rPr>
              <a:t>Para trabalhador informal e autônomo registrar nível de cargo "</a:t>
            </a:r>
            <a:r>
              <a:rPr lang="pt-BR" sz="1000" b="1" dirty="0">
                <a:solidFill>
                  <a:schemeClr val="bg1"/>
                </a:solidFill>
              </a:rPr>
              <a:t>sem nível hierárquico</a:t>
            </a:r>
            <a:r>
              <a:rPr lang="pt-BR" sz="1000" dirty="0">
                <a:solidFill>
                  <a:schemeClr val="bg1"/>
                </a:solidFill>
              </a:rPr>
              <a:t>". 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Renda mensal bruta: </a:t>
            </a:r>
            <a:r>
              <a:rPr lang="pt-BR" sz="1000" dirty="0">
                <a:solidFill>
                  <a:schemeClr val="bg1"/>
                </a:solidFill>
              </a:rPr>
              <a:t>informe a renda bruta mensal constante do comprovante de renda apresentado, 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Data da renda: </a:t>
            </a:r>
            <a:r>
              <a:rPr lang="pt-BR" sz="1000" dirty="0">
                <a:solidFill>
                  <a:schemeClr val="bg1"/>
                </a:solidFill>
              </a:rPr>
              <a:t>informe o dia, o mês e o ano referente ao período correspondente.   Somente é aceito </a:t>
            </a:r>
            <a:r>
              <a:rPr lang="pt-BR" sz="1000" b="1" dirty="0">
                <a:solidFill>
                  <a:schemeClr val="bg1"/>
                </a:solidFill>
              </a:rPr>
              <a:t>comprovante emitido há menos de 60 dias</a:t>
            </a:r>
            <a:r>
              <a:rPr lang="pt-BR" sz="1000" dirty="0">
                <a:solidFill>
                  <a:schemeClr val="bg1"/>
                </a:solidFill>
              </a:rPr>
              <a:t>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Tipo de comprovante: </a:t>
            </a:r>
            <a:r>
              <a:rPr lang="pt-BR" sz="1000" dirty="0">
                <a:solidFill>
                  <a:schemeClr val="bg1"/>
                </a:solidFill>
              </a:rPr>
              <a:t>informe o tipo de comprovante para rendas comprovadas ou “sem comprovação” quando o cliente não apresentar documento comprobatório ou quando a declaração for apenas verbal.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Data de início: </a:t>
            </a:r>
            <a:r>
              <a:rPr lang="pt-BR" sz="1000" dirty="0">
                <a:solidFill>
                  <a:schemeClr val="bg1"/>
                </a:solidFill>
              </a:rPr>
              <a:t>informe o mês e o ano em que o cliente iniciou sua ocupação. Ex.: 01/1980.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Nome do empregador: </a:t>
            </a:r>
            <a:r>
              <a:rPr lang="pt-BR" sz="1000" dirty="0">
                <a:solidFill>
                  <a:schemeClr val="bg1"/>
                </a:solidFill>
              </a:rPr>
              <a:t>informe o nome do empregador se existente vínculo empregatício. 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Tipo do empregador: </a:t>
            </a:r>
            <a:r>
              <a:rPr lang="pt-BR" sz="1000" dirty="0">
                <a:solidFill>
                  <a:schemeClr val="bg1"/>
                </a:solidFill>
              </a:rPr>
              <a:t>informe o tipo de empregador. Obrigatório se for informado o nome do empregador.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CPF/CNPJ: </a:t>
            </a:r>
            <a:r>
              <a:rPr lang="pt-BR" sz="1000" dirty="0">
                <a:solidFill>
                  <a:schemeClr val="bg1"/>
                </a:solidFill>
              </a:rPr>
              <a:t>informe o CPF ou o CNPJ do empregador. Obrigatório se for informado o nome do empregador.</a:t>
            </a:r>
          </a:p>
          <a:p>
            <a:r>
              <a:rPr lang="pt-BR" sz="1000" dirty="0">
                <a:solidFill>
                  <a:schemeClr val="bg1"/>
                </a:solidFill>
              </a:rPr>
              <a:t>Caso o cliente possua mais de uma ocupação, para cadastrá-la, clique no botão “incluir” ocupação secundária, na tela inicial de cadastramento da ocupação.</a:t>
            </a:r>
          </a:p>
        </p:txBody>
      </p:sp>
      <p:sp>
        <p:nvSpPr>
          <p:cNvPr id="5" name="Chave Esquerda 4">
            <a:extLst>
              <a:ext uri="{FF2B5EF4-FFF2-40B4-BE49-F238E27FC236}">
                <a16:creationId xmlns:a16="http://schemas.microsoft.com/office/drawing/2014/main" id="{70A34C1F-A3D5-4517-A2D4-EDC8FE01D17C}"/>
              </a:ext>
            </a:extLst>
          </p:cNvPr>
          <p:cNvSpPr/>
          <p:nvPr/>
        </p:nvSpPr>
        <p:spPr>
          <a:xfrm>
            <a:off x="6523648" y="1130138"/>
            <a:ext cx="513257" cy="4593103"/>
          </a:xfrm>
          <a:prstGeom prst="leftBrace">
            <a:avLst>
              <a:gd name="adj1" fmla="val 623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67C7DB-44F6-489B-8D30-186E1F36F7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15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6674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658794" y="239151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– Referências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5418" t="9471" r="8085" b="26875"/>
          <a:stretch/>
        </p:blipFill>
        <p:spPr>
          <a:xfrm>
            <a:off x="1098910" y="1245753"/>
            <a:ext cx="9734844" cy="465640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C68C486-B826-490C-ABC0-CBCA53E26936}"/>
              </a:ext>
            </a:extLst>
          </p:cNvPr>
          <p:cNvSpPr txBox="1"/>
          <p:nvPr/>
        </p:nvSpPr>
        <p:spPr>
          <a:xfrm>
            <a:off x="7460974" y="2915477"/>
            <a:ext cx="2835966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Módulo Referência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É obrigatório o preenchimento dos dados de duas fontes de referências pessoais do cliente, que devem ser consultadas através dos telefones fornecidos. Para incluir ou alterar, utilize o botão correspondente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395828B-D073-4621-B1DC-729EC852BC12}"/>
              </a:ext>
            </a:extLst>
          </p:cNvPr>
          <p:cNvCxnSpPr>
            <a:cxnSpLocks/>
          </p:cNvCxnSpPr>
          <p:nvPr/>
        </p:nvCxnSpPr>
        <p:spPr>
          <a:xfrm flipH="1" flipV="1">
            <a:off x="6414052" y="3829877"/>
            <a:ext cx="1046922" cy="3180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323DEF9-5938-42AC-8E3A-347626102B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16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6554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658794" y="239151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– Referências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1149" t="9471" r="10140" b="19376"/>
          <a:stretch/>
        </p:blipFill>
        <p:spPr>
          <a:xfrm>
            <a:off x="918503" y="897305"/>
            <a:ext cx="9965397" cy="506483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696DBC-BCF1-4793-B4CE-D3F9E426CCA3}"/>
              </a:ext>
            </a:extLst>
          </p:cNvPr>
          <p:cNvSpPr txBox="1"/>
          <p:nvPr/>
        </p:nvSpPr>
        <p:spPr>
          <a:xfrm>
            <a:off x="8348871" y="1881808"/>
            <a:ext cx="2282512" cy="310854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Será aberta a tabela ao lado, que deverá ser preenchida e salva.</a:t>
            </a:r>
          </a:p>
          <a:p>
            <a:r>
              <a:rPr lang="pt-BR" sz="1400" dirty="0">
                <a:solidFill>
                  <a:schemeClr val="bg1"/>
                </a:solidFill>
              </a:rPr>
              <a:t>No campo “data”, informar quando foi feito o contato com a pessoa de referência. No campo “Observação”, registre as principais informações obtidas por meio do contato telefônico.. Após o preenchimento do último módulo, clique em “Confirmar”. </a:t>
            </a:r>
          </a:p>
          <a:p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93A8E2-42D5-49B8-9C00-091784C18D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17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41786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658794" y="239151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– Conclusão</a:t>
            </a:r>
          </a:p>
        </p:txBody>
      </p:sp>
      <p:pic>
        <p:nvPicPr>
          <p:cNvPr id="7" name="Imagem 6" descr="cid:image001.png@01D5BCA3.3876F970">
            <a:extLst>
              <a:ext uri="{FF2B5EF4-FFF2-40B4-BE49-F238E27FC236}">
                <a16:creationId xmlns:a16="http://schemas.microsoft.com/office/drawing/2014/main" id="{84267893-E3A0-4474-B878-73A9DB768E78}"/>
              </a:ext>
            </a:extLst>
          </p:cNvPr>
          <p:cNvPicPr/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5" t="13507" r="4597" b="5261"/>
          <a:stretch/>
        </p:blipFill>
        <p:spPr bwMode="auto">
          <a:xfrm>
            <a:off x="803094" y="895864"/>
            <a:ext cx="10027794" cy="50062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FC5AE02-55EE-4859-9185-C54E6F9FBB6C}"/>
              </a:ext>
            </a:extLst>
          </p:cNvPr>
          <p:cNvSpPr txBox="1"/>
          <p:nvPr/>
        </p:nvSpPr>
        <p:spPr>
          <a:xfrm>
            <a:off x="2411896" y="2120347"/>
            <a:ext cx="789829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Após o preenchimento do último módulo e confirmado o procedimento, o Portal em apresentará a tela abaixo  sinalizando  a  conclusão  do   cadastro.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5C9326-2128-4206-84AF-001F42EE8F03}"/>
              </a:ext>
            </a:extLst>
          </p:cNvPr>
          <p:cNvSpPr txBox="1"/>
          <p:nvPr/>
        </p:nvSpPr>
        <p:spPr>
          <a:xfrm>
            <a:off x="4916557" y="4516721"/>
            <a:ext cx="5393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O acesso para inclusão  de  documentos no  Dossiê Eletrônico  de  Cadastro  é feito através  da opção  detalhar cliente   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7143343-A918-40B6-B22F-B04CA004B79B}"/>
              </a:ext>
            </a:extLst>
          </p:cNvPr>
          <p:cNvCxnSpPr>
            <a:cxnSpLocks/>
          </p:cNvCxnSpPr>
          <p:nvPr/>
        </p:nvCxnSpPr>
        <p:spPr>
          <a:xfrm flipH="1" flipV="1">
            <a:off x="4365494" y="4214435"/>
            <a:ext cx="551063" cy="543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E1DF1AFC-8266-47BC-B764-432AEE4021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18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16961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BDEB97-C17E-4DD5-A600-EA245C7952F4}"/>
              </a:ext>
            </a:extLst>
          </p:cNvPr>
          <p:cNvPicPr/>
          <p:nvPr/>
        </p:nvPicPr>
        <p:blipFill rotWithShape="1">
          <a:blip r:embed="rId3"/>
          <a:srcRect l="1615" t="9040" b="5720"/>
          <a:stretch/>
        </p:blipFill>
        <p:spPr bwMode="auto">
          <a:xfrm>
            <a:off x="918502" y="808382"/>
            <a:ext cx="10200072" cy="5128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F3B34-3C92-4AEC-829E-778D97A5CABC}"/>
              </a:ext>
            </a:extLst>
          </p:cNvPr>
          <p:cNvSpPr txBox="1"/>
          <p:nvPr/>
        </p:nvSpPr>
        <p:spPr>
          <a:xfrm>
            <a:off x="9475304" y="1258957"/>
            <a:ext cx="16432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Ao detalhar o cliente o portal exibirá em ações a opção para inserir o  dossiê eletrônico. Clique no ícone  </a:t>
            </a:r>
            <a:r>
              <a:rPr lang="pt-BR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55E50B-6976-49D1-BB06-A2B8F44B2052}"/>
              </a:ext>
            </a:extLst>
          </p:cNvPr>
          <p:cNvSpPr txBox="1"/>
          <p:nvPr/>
        </p:nvSpPr>
        <p:spPr>
          <a:xfrm>
            <a:off x="6970643" y="3538330"/>
            <a:ext cx="2332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Inserir documentação no Dossiê Eletrônico</a:t>
            </a:r>
            <a:endParaRPr lang="pt-BR" sz="900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E560021-3780-4ADB-93A2-B816C383EA62}"/>
              </a:ext>
            </a:extLst>
          </p:cNvPr>
          <p:cNvCxnSpPr>
            <a:cxnSpLocks/>
          </p:cNvCxnSpPr>
          <p:nvPr/>
        </p:nvCxnSpPr>
        <p:spPr>
          <a:xfrm>
            <a:off x="7991060" y="2664760"/>
            <a:ext cx="14444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47B0C8A-DB2C-42C0-B740-3B7B4AFF9E33}"/>
              </a:ext>
            </a:extLst>
          </p:cNvPr>
          <p:cNvCxnSpPr>
            <a:cxnSpLocks/>
          </p:cNvCxnSpPr>
          <p:nvPr/>
        </p:nvCxnSpPr>
        <p:spPr>
          <a:xfrm>
            <a:off x="7991060" y="2664760"/>
            <a:ext cx="0" cy="462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Número de Slide 21">
            <a:extLst>
              <a:ext uri="{FF2B5EF4-FFF2-40B4-BE49-F238E27FC236}">
                <a16:creationId xmlns:a16="http://schemas.microsoft.com/office/drawing/2014/main" id="{7CE4899E-4EF7-4D08-81B5-E23643FF42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19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28150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89845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CaixaDeTexto 1"/>
          <p:cNvSpPr txBox="1"/>
          <p:nvPr/>
        </p:nvSpPr>
        <p:spPr>
          <a:xfrm>
            <a:off x="5261317" y="534572"/>
            <a:ext cx="225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Tela inicial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28880" t="18510" r="28629" b="22259"/>
          <a:stretch/>
        </p:blipFill>
        <p:spPr>
          <a:xfrm>
            <a:off x="3235569" y="1709986"/>
            <a:ext cx="5626356" cy="44094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61A746E6-F9B4-4DE2-BFD3-676151B24F7E}"/>
              </a:ext>
            </a:extLst>
          </p:cNvPr>
          <p:cNvSpPr/>
          <p:nvPr/>
        </p:nvSpPr>
        <p:spPr>
          <a:xfrm>
            <a:off x="7142922" y="3909391"/>
            <a:ext cx="369226" cy="1033670"/>
          </a:xfrm>
          <a:prstGeom prst="rightBrac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CBCD0F-204A-4AB1-BE95-6A5FF3A7165A}"/>
              </a:ext>
            </a:extLst>
          </p:cNvPr>
          <p:cNvSpPr txBox="1"/>
          <p:nvPr/>
        </p:nvSpPr>
        <p:spPr>
          <a:xfrm>
            <a:off x="7674045" y="4161183"/>
            <a:ext cx="374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Inserir a chave J e a senha de acesso, clicar em  entrar para prosseguir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B5F3579-BBFD-4C20-AABF-6BA1EA9353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96535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658794" y="239151"/>
            <a:ext cx="6316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– Inclusão de Documentos</a:t>
            </a:r>
          </a:p>
          <a:p>
            <a:pPr algn="ctr"/>
            <a:endParaRPr lang="pt-BR" sz="24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55E50B-6976-49D1-BB06-A2B8F44B2052}"/>
              </a:ext>
            </a:extLst>
          </p:cNvPr>
          <p:cNvSpPr txBox="1"/>
          <p:nvPr/>
        </p:nvSpPr>
        <p:spPr>
          <a:xfrm>
            <a:off x="6970643" y="3538330"/>
            <a:ext cx="2332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Inserir documentação no Dossiê Eletrônico</a:t>
            </a:r>
            <a:endParaRPr lang="pt-BR" sz="9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ABBB3EE-EDC9-43D7-987C-E6D1C7550E5D}"/>
              </a:ext>
            </a:extLst>
          </p:cNvPr>
          <p:cNvPicPr/>
          <p:nvPr/>
        </p:nvPicPr>
        <p:blipFill rotWithShape="1">
          <a:blip r:embed="rId3"/>
          <a:srcRect l="1607" t="9336" b="5119"/>
          <a:stretch/>
        </p:blipFill>
        <p:spPr bwMode="auto">
          <a:xfrm>
            <a:off x="918502" y="1113183"/>
            <a:ext cx="10266333" cy="50358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6EA794-5564-40AD-890C-E3BDD12EB48F}"/>
              </a:ext>
            </a:extLst>
          </p:cNvPr>
          <p:cNvSpPr txBox="1"/>
          <p:nvPr/>
        </p:nvSpPr>
        <p:spPr>
          <a:xfrm>
            <a:off x="5221358" y="3273287"/>
            <a:ext cx="59634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Dossiê Eletrônico do Cliente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Digitalize os documentos de cadastro dos clientes e salve-os em pastas dando preferência aos documentos com extensão .</a:t>
            </a:r>
            <a:r>
              <a:rPr lang="pt-BR" sz="1200" dirty="0" err="1">
                <a:solidFill>
                  <a:schemeClr val="bg1"/>
                </a:solidFill>
              </a:rPr>
              <a:t>pdf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</a:p>
          <a:p>
            <a:r>
              <a:rPr lang="pt-BR" sz="1200" dirty="0">
                <a:solidFill>
                  <a:schemeClr val="bg1"/>
                </a:solidFill>
              </a:rPr>
              <a:t>Para inclusão dos documentos digitalizados no DEL clique no ícone destacado, no campo Ações (+ na pagina anterior) e , em seguida, escolha o tipo de documento que será  vinculado.  Proceda com a captura do arquivo para vinculação. </a:t>
            </a:r>
          </a:p>
          <a:p>
            <a:r>
              <a:rPr lang="pt-BR" sz="1200" dirty="0">
                <a:solidFill>
                  <a:schemeClr val="bg1"/>
                </a:solidFill>
              </a:rPr>
              <a:t>Exemplo: </a:t>
            </a:r>
          </a:p>
          <a:p>
            <a:r>
              <a:rPr lang="pt-BR" sz="1200" dirty="0">
                <a:solidFill>
                  <a:schemeClr val="bg1"/>
                </a:solidFill>
              </a:rPr>
              <a:t>Para vinculação da “Declaração de Compartilhamento de Dados a Terceiros e levantamento de dados cadastrais - SCR” selecione no campo “Declarações e Autorizações” e clique em “Adicionar”, </a:t>
            </a:r>
          </a:p>
          <a:p>
            <a:r>
              <a:rPr lang="pt-BR" sz="1200" dirty="0">
                <a:solidFill>
                  <a:schemeClr val="bg1"/>
                </a:solidFill>
              </a:rPr>
              <a:t>Clique em “Ok” para confirmar a inclusão.</a:t>
            </a:r>
          </a:p>
          <a:p>
            <a:r>
              <a:rPr lang="pt-BR" sz="1200" dirty="0">
                <a:solidFill>
                  <a:schemeClr val="bg1"/>
                </a:solidFill>
              </a:rPr>
              <a:t>Repita o procedimento para os demais documentos. Cada documento deve estar anexado corretamente em sua aba. Todos os documentos devem estar anexados no momento do envio do cadastro para o Banco.</a:t>
            </a:r>
          </a:p>
          <a:p>
            <a:endParaRPr lang="pt-BR" sz="1400" dirty="0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8127B36-56BC-49A4-937A-8DA1A978CF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20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01701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BDEB97-C17E-4DD5-A600-EA245C7952F4}"/>
              </a:ext>
            </a:extLst>
          </p:cNvPr>
          <p:cNvPicPr/>
          <p:nvPr/>
        </p:nvPicPr>
        <p:blipFill rotWithShape="1">
          <a:blip r:embed="rId3"/>
          <a:srcRect l="1615" t="9040" b="5720"/>
          <a:stretch/>
        </p:blipFill>
        <p:spPr bwMode="auto">
          <a:xfrm>
            <a:off x="995964" y="864704"/>
            <a:ext cx="10200072" cy="5128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CF3B34-3C92-4AEC-829E-778D97A5CABC}"/>
              </a:ext>
            </a:extLst>
          </p:cNvPr>
          <p:cNvSpPr txBox="1"/>
          <p:nvPr/>
        </p:nvSpPr>
        <p:spPr>
          <a:xfrm>
            <a:off x="9470924" y="1294014"/>
            <a:ext cx="17095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Após a conclusão do cadastro e a inclusão dos documentos, o cadastro é enviado ao BB, pelo ícone correspondente </a:t>
            </a:r>
          </a:p>
          <a:p>
            <a:r>
              <a:rPr lang="pt-BR" sz="1200" dirty="0">
                <a:solidFill>
                  <a:schemeClr val="bg1"/>
                </a:solidFill>
              </a:rPr>
              <a:t>( envelope)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55E50B-6976-49D1-BB06-A2B8F44B2052}"/>
              </a:ext>
            </a:extLst>
          </p:cNvPr>
          <p:cNvSpPr txBox="1"/>
          <p:nvPr/>
        </p:nvSpPr>
        <p:spPr>
          <a:xfrm>
            <a:off x="6970643" y="3538330"/>
            <a:ext cx="2332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Inserir documentação no Dossiê Eletrônico</a:t>
            </a:r>
            <a:endParaRPr lang="pt-BR" sz="900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E560021-3780-4ADB-93A2-B816C383EA62}"/>
              </a:ext>
            </a:extLst>
          </p:cNvPr>
          <p:cNvCxnSpPr>
            <a:cxnSpLocks/>
          </p:cNvCxnSpPr>
          <p:nvPr/>
        </p:nvCxnSpPr>
        <p:spPr>
          <a:xfrm>
            <a:off x="8163338" y="2664760"/>
            <a:ext cx="12457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47B0C8A-DB2C-42C0-B740-3B7B4AFF9E33}"/>
              </a:ext>
            </a:extLst>
          </p:cNvPr>
          <p:cNvCxnSpPr>
            <a:cxnSpLocks/>
          </p:cNvCxnSpPr>
          <p:nvPr/>
        </p:nvCxnSpPr>
        <p:spPr>
          <a:xfrm>
            <a:off x="8163338" y="2664760"/>
            <a:ext cx="0" cy="462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66A0CC-47C4-4312-A5BE-227DFB84707A}"/>
              </a:ext>
            </a:extLst>
          </p:cNvPr>
          <p:cNvSpPr txBox="1"/>
          <p:nvPr/>
        </p:nvSpPr>
        <p:spPr>
          <a:xfrm>
            <a:off x="2584175" y="4399722"/>
            <a:ext cx="8309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Ao acionar o envio do cadastro para o CENOP será apresentada  mensagem  reforçando  a importância do correto preenchimento do cadastro e inclusão dos documentos e na sequencia a mensagem  </a:t>
            </a:r>
            <a:r>
              <a:rPr lang="pt-BR" sz="1400" dirty="0">
                <a:solidFill>
                  <a:srgbClr val="0070C0"/>
                </a:solidFill>
              </a:rPr>
              <a:t>Cadastro enviado para o  BB(3348)</a:t>
            </a:r>
          </a:p>
          <a:p>
            <a:r>
              <a:rPr lang="pt-BR" sz="1400" b="1" dirty="0">
                <a:solidFill>
                  <a:schemeClr val="bg1"/>
                </a:solidFill>
              </a:rPr>
              <a:t>Atenção</a:t>
            </a:r>
            <a:r>
              <a:rPr lang="pt-BR" sz="1400" dirty="0">
                <a:solidFill>
                  <a:schemeClr val="bg1"/>
                </a:solidFill>
              </a:rPr>
              <a:t>: Se o cadastro enviado não necessitar de validação/ complementação será apresentada a mensagem </a:t>
            </a:r>
            <a:r>
              <a:rPr lang="pt-BR" sz="1400" dirty="0">
                <a:solidFill>
                  <a:srgbClr val="0070C0"/>
                </a:solidFill>
              </a:rPr>
              <a:t>”Cadastro incluído com sucesso”  </a:t>
            </a:r>
            <a:r>
              <a:rPr lang="pt-BR" sz="1400" dirty="0">
                <a:solidFill>
                  <a:schemeClr val="bg1"/>
                </a:solidFill>
              </a:rPr>
              <a:t>indicando que, caso todos os intervenientes estejam com o cadastro atualizado, poderá ser incluída a proposta.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8FB04F5-0C22-4A64-81EE-298636E996B9}"/>
              </a:ext>
            </a:extLst>
          </p:cNvPr>
          <p:cNvPicPr/>
          <p:nvPr/>
        </p:nvPicPr>
        <p:blipFill rotWithShape="1">
          <a:blip r:embed="rId4"/>
          <a:srcRect l="33765" t="8570" r="33714" b="70924"/>
          <a:stretch/>
        </p:blipFill>
        <p:spPr bwMode="auto">
          <a:xfrm>
            <a:off x="7533771" y="2012786"/>
            <a:ext cx="1800225" cy="638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4CE54A4C-9F65-4536-9930-B10489B73C53}"/>
              </a:ext>
            </a:extLst>
          </p:cNvPr>
          <p:cNvCxnSpPr>
            <a:cxnSpLocks/>
          </p:cNvCxnSpPr>
          <p:nvPr/>
        </p:nvCxnSpPr>
        <p:spPr>
          <a:xfrm>
            <a:off x="2425148" y="4568146"/>
            <a:ext cx="1855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17099378-6576-4A44-8993-9C68125FF258}"/>
              </a:ext>
            </a:extLst>
          </p:cNvPr>
          <p:cNvCxnSpPr>
            <a:cxnSpLocks/>
          </p:cNvCxnSpPr>
          <p:nvPr/>
        </p:nvCxnSpPr>
        <p:spPr>
          <a:xfrm>
            <a:off x="2425148" y="2438400"/>
            <a:ext cx="0" cy="21297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735016A-FEAF-4841-9DAB-61B02C73247F}"/>
              </a:ext>
            </a:extLst>
          </p:cNvPr>
          <p:cNvCxnSpPr>
            <a:cxnSpLocks/>
          </p:cNvCxnSpPr>
          <p:nvPr/>
        </p:nvCxnSpPr>
        <p:spPr>
          <a:xfrm>
            <a:off x="2425148" y="2438400"/>
            <a:ext cx="50569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9BD39F62-84CB-426B-93B8-0984F970268C}"/>
              </a:ext>
            </a:extLst>
          </p:cNvPr>
          <p:cNvCxnSpPr>
            <a:cxnSpLocks/>
          </p:cNvCxnSpPr>
          <p:nvPr/>
        </p:nvCxnSpPr>
        <p:spPr>
          <a:xfrm flipV="1">
            <a:off x="8163338" y="1749287"/>
            <a:ext cx="0" cy="26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>
            <a:extLst>
              <a:ext uri="{FF2B5EF4-FFF2-40B4-BE49-F238E27FC236}">
                <a16:creationId xmlns:a16="http://schemas.microsoft.com/office/drawing/2014/main" id="{48DE9B97-FE48-465B-90A5-7FC71865D57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4" t="43928" r="60727" b="50601"/>
          <a:stretch/>
        </p:blipFill>
        <p:spPr bwMode="auto">
          <a:xfrm>
            <a:off x="7519765" y="1566316"/>
            <a:ext cx="1287145" cy="1746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C37244A-7EC8-4DFB-B9DD-C0E7508669EA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46475" r="63555" b="47128"/>
          <a:stretch/>
        </p:blipFill>
        <p:spPr bwMode="auto">
          <a:xfrm>
            <a:off x="6271160" y="2839624"/>
            <a:ext cx="1078865" cy="19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A8E02A16-1AB9-4106-837B-D383DB3D45B1}"/>
              </a:ext>
            </a:extLst>
          </p:cNvPr>
          <p:cNvCxnSpPr>
            <a:cxnSpLocks/>
          </p:cNvCxnSpPr>
          <p:nvPr/>
        </p:nvCxnSpPr>
        <p:spPr>
          <a:xfrm>
            <a:off x="1870750" y="5198706"/>
            <a:ext cx="72887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FD45E00A-8106-4CB7-BDFB-22C347046B57}"/>
              </a:ext>
            </a:extLst>
          </p:cNvPr>
          <p:cNvCxnSpPr>
            <a:cxnSpLocks/>
          </p:cNvCxnSpPr>
          <p:nvPr/>
        </p:nvCxnSpPr>
        <p:spPr>
          <a:xfrm flipV="1">
            <a:off x="1886199" y="2896136"/>
            <a:ext cx="0" cy="230257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A2A78C24-4AA3-4404-9CC2-E3B88D184E7E}"/>
              </a:ext>
            </a:extLst>
          </p:cNvPr>
          <p:cNvCxnSpPr>
            <a:cxnSpLocks/>
          </p:cNvCxnSpPr>
          <p:nvPr/>
        </p:nvCxnSpPr>
        <p:spPr>
          <a:xfrm>
            <a:off x="1870752" y="2928879"/>
            <a:ext cx="440040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spaço Reservado para Número de Slide 56">
            <a:extLst>
              <a:ext uri="{FF2B5EF4-FFF2-40B4-BE49-F238E27FC236}">
                <a16:creationId xmlns:a16="http://schemas.microsoft.com/office/drawing/2014/main" id="{19ADAA65-42EB-441F-9AEE-D9C072CAA6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21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71546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10002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1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91" y="1977232"/>
            <a:ext cx="6702380" cy="29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CE710E0-BF41-4C61-A951-DEBC69886C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22</a:t>
            </a:fld>
            <a:endParaRPr lang="en-US" spc="7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618CC7-77F6-4C02-9063-C1862BFAD6C5}"/>
              </a:ext>
            </a:extLst>
          </p:cNvPr>
          <p:cNvSpPr txBox="1"/>
          <p:nvPr/>
        </p:nvSpPr>
        <p:spPr>
          <a:xfrm>
            <a:off x="3157808" y="358039"/>
            <a:ext cx="6267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/>
              <a:t>PROPOSTA</a:t>
            </a:r>
          </a:p>
        </p:txBody>
      </p:sp>
    </p:spTree>
    <p:extLst>
      <p:ext uri="{BB962C8B-B14F-4D97-AF65-F5344CB8AC3E}">
        <p14:creationId xmlns:p14="http://schemas.microsoft.com/office/powerpoint/2010/main" val="13293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89845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CaixaDeTexto 1"/>
          <p:cNvSpPr txBox="1"/>
          <p:nvPr/>
        </p:nvSpPr>
        <p:spPr>
          <a:xfrm>
            <a:off x="5261317" y="534572"/>
            <a:ext cx="225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Tela inicial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28880" t="18510" r="28629" b="22259"/>
          <a:stretch/>
        </p:blipFill>
        <p:spPr>
          <a:xfrm>
            <a:off x="3235569" y="1709986"/>
            <a:ext cx="5626356" cy="44094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61A746E6-F9B4-4DE2-BFD3-676151B24F7E}"/>
              </a:ext>
            </a:extLst>
          </p:cNvPr>
          <p:cNvSpPr/>
          <p:nvPr/>
        </p:nvSpPr>
        <p:spPr>
          <a:xfrm>
            <a:off x="7142922" y="3909391"/>
            <a:ext cx="369226" cy="1033670"/>
          </a:xfrm>
          <a:prstGeom prst="rightBrace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CBCD0F-204A-4AB1-BE95-6A5FF3A7165A}"/>
              </a:ext>
            </a:extLst>
          </p:cNvPr>
          <p:cNvSpPr txBox="1"/>
          <p:nvPr/>
        </p:nvSpPr>
        <p:spPr>
          <a:xfrm>
            <a:off x="7674045" y="4161183"/>
            <a:ext cx="374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Inserir a chave J e a senha de acesso, clicar em  entrar para prosseguir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B5F3579-BBFD-4C20-AABF-6BA1EA9353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23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16819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CaixaDeTexto 1"/>
          <p:cNvSpPr txBox="1"/>
          <p:nvPr/>
        </p:nvSpPr>
        <p:spPr>
          <a:xfrm>
            <a:off x="4360984" y="576775"/>
            <a:ext cx="417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Para selecionar a unidade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26285" t="21587" r="27765" b="12997"/>
          <a:stretch/>
        </p:blipFill>
        <p:spPr>
          <a:xfrm>
            <a:off x="3106615" y="1368962"/>
            <a:ext cx="5978769" cy="478526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D747F9D-F7FD-4C0D-9D29-03605ED86152}"/>
              </a:ext>
            </a:extLst>
          </p:cNvPr>
          <p:cNvSpPr txBox="1"/>
          <p:nvPr/>
        </p:nvSpPr>
        <p:spPr>
          <a:xfrm>
            <a:off x="9085383" y="1961323"/>
            <a:ext cx="2869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Acesso às transações do portal é feito através da  opção  Comercial.</a:t>
            </a:r>
          </a:p>
          <a:p>
            <a:endParaRPr lang="pt-BR" sz="1400" dirty="0"/>
          </a:p>
          <a:p>
            <a:r>
              <a:rPr lang="pt-BR" sz="1400" dirty="0"/>
              <a:t>Se a Chave J utilizada possuir acesso  em mais de uma Loja, o sistema solicitará a seleção de loja, relacionando as opções de lojas disponíveis. </a:t>
            </a:r>
          </a:p>
        </p:txBody>
      </p:sp>
      <p:cxnSp>
        <p:nvCxnSpPr>
          <p:cNvPr id="9" name="Conector Angulado 9">
            <a:extLst>
              <a:ext uri="{FF2B5EF4-FFF2-40B4-BE49-F238E27FC236}">
                <a16:creationId xmlns:a16="http://schemas.microsoft.com/office/drawing/2014/main" id="{D2D53A05-C3D6-42BB-8D8B-B07344434AF1}"/>
              </a:ext>
            </a:extLst>
          </p:cNvPr>
          <p:cNvCxnSpPr/>
          <p:nvPr/>
        </p:nvCxnSpPr>
        <p:spPr>
          <a:xfrm flipV="1">
            <a:off x="6703302" y="3028890"/>
            <a:ext cx="2133600" cy="2048217"/>
          </a:xfrm>
          <a:prstGeom prst="bentConnector3">
            <a:avLst>
              <a:gd name="adj1" fmla="val 543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DBDF47D-9A61-41A7-9A4F-1BE870045D8B}"/>
              </a:ext>
            </a:extLst>
          </p:cNvPr>
          <p:cNvCxnSpPr>
            <a:cxnSpLocks/>
          </p:cNvCxnSpPr>
          <p:nvPr/>
        </p:nvCxnSpPr>
        <p:spPr>
          <a:xfrm>
            <a:off x="6627101" y="2293966"/>
            <a:ext cx="22860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08068BB4-FE27-4D83-9C8F-CC41141D55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24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138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CaixaDeTexto 4"/>
          <p:cNvSpPr txBox="1"/>
          <p:nvPr/>
        </p:nvSpPr>
        <p:spPr>
          <a:xfrm>
            <a:off x="1537252" y="273074"/>
            <a:ext cx="8929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Inserção de proposta</a:t>
            </a:r>
          </a:p>
          <a:p>
            <a:endParaRPr lang="pt-BR" sz="24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9883" t="9129" r="12617" b="19792"/>
          <a:stretch/>
        </p:blipFill>
        <p:spPr>
          <a:xfrm>
            <a:off x="1035888" y="1350645"/>
            <a:ext cx="9431109" cy="48630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607C434-DA7D-4449-A387-15EEAA52BE1E}"/>
              </a:ext>
            </a:extLst>
          </p:cNvPr>
          <p:cNvSpPr txBox="1"/>
          <p:nvPr/>
        </p:nvSpPr>
        <p:spPr>
          <a:xfrm>
            <a:off x="1035888" y="829040"/>
            <a:ext cx="9274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/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5E44FAD-DC25-4E53-B156-D5B79DB98EE6}"/>
              </a:ext>
            </a:extLst>
          </p:cNvPr>
          <p:cNvCxnSpPr>
            <a:cxnSpLocks/>
          </p:cNvCxnSpPr>
          <p:nvPr/>
        </p:nvCxnSpPr>
        <p:spPr>
          <a:xfrm>
            <a:off x="6460441" y="3429000"/>
            <a:ext cx="914400" cy="9144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BB00FD-31AC-4813-A60B-74F39B6F16B4}"/>
              </a:ext>
            </a:extLst>
          </p:cNvPr>
          <p:cNvSpPr txBox="1"/>
          <p:nvPr/>
        </p:nvSpPr>
        <p:spPr>
          <a:xfrm>
            <a:off x="6665841" y="4462670"/>
            <a:ext cx="335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            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5BD69E-34E3-4E0B-B1B5-A998304A228E}"/>
              </a:ext>
            </a:extLst>
          </p:cNvPr>
          <p:cNvSpPr txBox="1"/>
          <p:nvPr/>
        </p:nvSpPr>
        <p:spPr>
          <a:xfrm>
            <a:off x="7374839" y="3991869"/>
            <a:ext cx="31871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Para iniciar a Inclusão de nova  proposta: clicar em nova proposta  para inserir o(a) proponente(s) na ( tela seguinte)  </a:t>
            </a:r>
          </a:p>
        </p:txBody>
      </p:sp>
      <p:sp>
        <p:nvSpPr>
          <p:cNvPr id="27" name="Espaço Reservado para Número de Slide 26">
            <a:extLst>
              <a:ext uri="{FF2B5EF4-FFF2-40B4-BE49-F238E27FC236}">
                <a16:creationId xmlns:a16="http://schemas.microsoft.com/office/drawing/2014/main" id="{59F31CAE-D598-4A8B-9390-561A058A2B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25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62316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Inserção de proposta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6521" t="9201" r="16423" b="14236"/>
          <a:stretch/>
        </p:blipFill>
        <p:spPr>
          <a:xfrm>
            <a:off x="1741567" y="845950"/>
            <a:ext cx="8216901" cy="5274604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88ECC6A-0E66-4854-A9CD-EF70BD6D5022}"/>
              </a:ext>
            </a:extLst>
          </p:cNvPr>
          <p:cNvCxnSpPr>
            <a:cxnSpLocks/>
          </p:cNvCxnSpPr>
          <p:nvPr/>
        </p:nvCxnSpPr>
        <p:spPr>
          <a:xfrm>
            <a:off x="9161866" y="1982768"/>
            <a:ext cx="591734" cy="641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187EA8-4C88-41E3-A535-869771788DFC}"/>
              </a:ext>
            </a:extLst>
          </p:cNvPr>
          <p:cNvSpPr txBox="1"/>
          <p:nvPr/>
        </p:nvSpPr>
        <p:spPr>
          <a:xfrm>
            <a:off x="9958468" y="781885"/>
            <a:ext cx="223353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Informar cpf do proponente.  Em se tratando  de grupo solidário refazer a opção inserir proponente conforme o número de componentes da formação do  grupo ( mínimo 3 e máximo 7) começando pelo líder* da operação.</a:t>
            </a:r>
          </a:p>
          <a:p>
            <a:endParaRPr lang="pt-BR" sz="1400" dirty="0"/>
          </a:p>
          <a:p>
            <a:r>
              <a:rPr lang="pt-BR" sz="1400" dirty="0"/>
              <a:t>*Lider da Operação- componente do grupo responsável  pela  coleta dos valores para pagamento dos boletos das parcelas da operação 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60A5317-B66A-4984-866C-7AA0571EA9BB}"/>
              </a:ext>
            </a:extLst>
          </p:cNvPr>
          <p:cNvCxnSpPr>
            <a:cxnSpLocks/>
          </p:cNvCxnSpPr>
          <p:nvPr/>
        </p:nvCxnSpPr>
        <p:spPr>
          <a:xfrm>
            <a:off x="3982278" y="2624271"/>
            <a:ext cx="563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501E43-E7B0-4914-B835-A6242F3BB91F}"/>
              </a:ext>
            </a:extLst>
          </p:cNvPr>
          <p:cNvSpPr txBox="1"/>
          <p:nvPr/>
        </p:nvSpPr>
        <p:spPr>
          <a:xfrm>
            <a:off x="5010794" y="2491478"/>
            <a:ext cx="4570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Selecionar conforme tipo de operação</a:t>
            </a:r>
          </a:p>
          <a:p>
            <a:r>
              <a:rPr lang="pt-BR" sz="1400" dirty="0">
                <a:solidFill>
                  <a:schemeClr val="bg1"/>
                </a:solidFill>
              </a:rPr>
              <a:t>1- operação individual- BB microcrédito empreendedor  giro</a:t>
            </a:r>
          </a:p>
          <a:p>
            <a:r>
              <a:rPr lang="pt-BR" sz="1400" dirty="0">
                <a:solidFill>
                  <a:schemeClr val="bg1"/>
                </a:solidFill>
              </a:rPr>
              <a:t>2- grupo solidário-  BB microcrédito solidário giro</a:t>
            </a:r>
            <a:r>
              <a:rPr lang="pt-BR" sz="1400" dirty="0"/>
              <a:t>-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4168A6-DFEE-4FF0-B230-48E463CB7BF9}"/>
              </a:ext>
            </a:extLst>
          </p:cNvPr>
          <p:cNvSpPr txBox="1"/>
          <p:nvPr/>
        </p:nvSpPr>
        <p:spPr>
          <a:xfrm>
            <a:off x="4957785" y="3718142"/>
            <a:ext cx="479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O portal  assumirá  automaticamente a opção :Capital de Giro </a:t>
            </a:r>
            <a:r>
              <a:rPr lang="pt-BR" sz="1400" dirty="0"/>
              <a:t>O 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64B28D1-C43D-46B7-9192-BF856CCFAB02}"/>
              </a:ext>
            </a:extLst>
          </p:cNvPr>
          <p:cNvCxnSpPr>
            <a:cxnSpLocks/>
          </p:cNvCxnSpPr>
          <p:nvPr/>
        </p:nvCxnSpPr>
        <p:spPr>
          <a:xfrm>
            <a:off x="3856383" y="3892249"/>
            <a:ext cx="563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F72A5B2F-CEDF-4D79-905C-421672A19CD0}"/>
              </a:ext>
            </a:extLst>
          </p:cNvPr>
          <p:cNvCxnSpPr>
            <a:cxnSpLocks/>
          </p:cNvCxnSpPr>
          <p:nvPr/>
        </p:nvCxnSpPr>
        <p:spPr>
          <a:xfrm>
            <a:off x="4394567" y="5144579"/>
            <a:ext cx="563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F21E7C5-B19D-41DE-9F85-9BD878A4EC36}"/>
              </a:ext>
            </a:extLst>
          </p:cNvPr>
          <p:cNvSpPr txBox="1"/>
          <p:nvPr/>
        </p:nvSpPr>
        <p:spPr>
          <a:xfrm>
            <a:off x="5128591" y="4965514"/>
            <a:ext cx="4253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Para dependência acolhedora o portal assumirá  o prefixo da agência  de relacionamento</a:t>
            </a:r>
            <a:r>
              <a:rPr lang="pt-BR" sz="1400" dirty="0"/>
              <a:t> </a:t>
            </a:r>
            <a:r>
              <a:rPr lang="pt-BR" sz="1400" dirty="0">
                <a:solidFill>
                  <a:schemeClr val="bg1"/>
                </a:solidFill>
              </a:rPr>
              <a:t>do proponente. Se Grupo Solidário assumirá o prefixo da agência  de relacionamento do líder*</a:t>
            </a:r>
            <a:r>
              <a:rPr lang="pt-BR" sz="1400" dirty="0"/>
              <a:t>a</a:t>
            </a:r>
          </a:p>
        </p:txBody>
      </p:sp>
      <p:sp>
        <p:nvSpPr>
          <p:cNvPr id="27" name="Chave Esquerda 26">
            <a:extLst>
              <a:ext uri="{FF2B5EF4-FFF2-40B4-BE49-F238E27FC236}">
                <a16:creationId xmlns:a16="http://schemas.microsoft.com/office/drawing/2014/main" id="{48076F40-B2F1-4211-9637-F6B89474B2EB}"/>
              </a:ext>
            </a:extLst>
          </p:cNvPr>
          <p:cNvSpPr/>
          <p:nvPr/>
        </p:nvSpPr>
        <p:spPr>
          <a:xfrm>
            <a:off x="9786190" y="868022"/>
            <a:ext cx="45719" cy="358259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CC597373-FDA4-412B-A8F8-4A47B1451267}"/>
              </a:ext>
            </a:extLst>
          </p:cNvPr>
          <p:cNvPicPr/>
          <p:nvPr/>
        </p:nvPicPr>
        <p:blipFill rotWithShape="1">
          <a:blip r:embed="rId4"/>
          <a:srcRect l="65017" t="80782" r="8098" b="12549"/>
          <a:stretch/>
        </p:blipFill>
        <p:spPr bwMode="auto">
          <a:xfrm>
            <a:off x="7567693" y="6084691"/>
            <a:ext cx="2390775" cy="333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1DA743CC-0A8E-4429-AAE6-EA80B06BE5B1}"/>
              </a:ext>
            </a:extLst>
          </p:cNvPr>
          <p:cNvCxnSpPr>
            <a:cxnSpLocks/>
          </p:cNvCxnSpPr>
          <p:nvPr/>
        </p:nvCxnSpPr>
        <p:spPr>
          <a:xfrm flipV="1">
            <a:off x="9850438" y="5851500"/>
            <a:ext cx="737509" cy="44389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68AFC72-8263-4D35-965D-796C9239DB19}"/>
              </a:ext>
            </a:extLst>
          </p:cNvPr>
          <p:cNvSpPr txBox="1"/>
          <p:nvPr/>
        </p:nvSpPr>
        <p:spPr>
          <a:xfrm>
            <a:off x="10587947" y="5144579"/>
            <a:ext cx="1505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Clicar em dados complementares para prosseguir </a:t>
            </a:r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15A9787C-E232-4E97-93C0-727BAA7ECE12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7143307" y="6251379"/>
            <a:ext cx="424386" cy="10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6C94C7F-2EA5-427A-857D-51336C7BFCE3}"/>
              </a:ext>
            </a:extLst>
          </p:cNvPr>
          <p:cNvSpPr txBox="1"/>
          <p:nvPr/>
        </p:nvSpPr>
        <p:spPr>
          <a:xfrm>
            <a:off x="3982278" y="6073489"/>
            <a:ext cx="316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Clicar em menu acolhimento para  voltar para opção anterior.</a:t>
            </a:r>
          </a:p>
        </p:txBody>
      </p:sp>
      <p:sp>
        <p:nvSpPr>
          <p:cNvPr id="48" name="Espaço Reservado para Número de Slide 47">
            <a:extLst>
              <a:ext uri="{FF2B5EF4-FFF2-40B4-BE49-F238E27FC236}">
                <a16:creationId xmlns:a16="http://schemas.microsoft.com/office/drawing/2014/main" id="{FD8EB57D-9692-4A7B-BE5E-F5FCF4FC89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26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0298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Inserção de proposta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741" t="9028" r="19156" b="7986"/>
          <a:stretch/>
        </p:blipFill>
        <p:spPr>
          <a:xfrm>
            <a:off x="2603265" y="916085"/>
            <a:ext cx="7124701" cy="54402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ED7017C-070D-4A5A-91C9-9BE726544043}"/>
              </a:ext>
            </a:extLst>
          </p:cNvPr>
          <p:cNvSpPr txBox="1"/>
          <p:nvPr/>
        </p:nvSpPr>
        <p:spPr>
          <a:xfrm>
            <a:off x="141290" y="1404732"/>
            <a:ext cx="2056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portal apresentará os endereços disponíveis. Para operação individual selecionar o endereço  do proponente. Para operação de grupo selecionar o endereço do líder.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F6B6848-3EFD-43EF-BDE0-FB4F6F46B897}"/>
              </a:ext>
            </a:extLst>
          </p:cNvPr>
          <p:cNvCxnSpPr>
            <a:cxnSpLocks/>
          </p:cNvCxnSpPr>
          <p:nvPr/>
        </p:nvCxnSpPr>
        <p:spPr>
          <a:xfrm flipH="1">
            <a:off x="2013503" y="5645768"/>
            <a:ext cx="558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D434C19-1866-490D-9FBF-6D385D000E16}"/>
              </a:ext>
            </a:extLst>
          </p:cNvPr>
          <p:cNvSpPr txBox="1"/>
          <p:nvPr/>
        </p:nvSpPr>
        <p:spPr>
          <a:xfrm>
            <a:off x="141291" y="3429000"/>
            <a:ext cx="22859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Selecionar a opção cobrança bancária para  não correntista e operação  de grupo solidário. </a:t>
            </a:r>
          </a:p>
          <a:p>
            <a:r>
              <a:rPr lang="pt-BR" sz="1400" dirty="0"/>
              <a:t>Selecionar a opção débito em conta para operação individual de correntista    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605F25-C7AD-421B-B3DD-07642F7D8A93}"/>
              </a:ext>
            </a:extLst>
          </p:cNvPr>
          <p:cNvSpPr txBox="1"/>
          <p:nvPr/>
        </p:nvSpPr>
        <p:spPr>
          <a:xfrm>
            <a:off x="237501" y="5141865"/>
            <a:ext cx="218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portal apresentará a(s) ocupação(s) cadastrada(s) para o proponente individual ou  líder da operação do  grupo solidário .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305E152-4E88-490A-9BF3-04FDAC6E5231}"/>
              </a:ext>
            </a:extLst>
          </p:cNvPr>
          <p:cNvCxnSpPr>
            <a:cxnSpLocks/>
          </p:cNvCxnSpPr>
          <p:nvPr/>
        </p:nvCxnSpPr>
        <p:spPr>
          <a:xfrm flipH="1">
            <a:off x="2131259" y="4022376"/>
            <a:ext cx="558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03067C08-DB07-4D9B-B34F-C11D41995507}"/>
              </a:ext>
            </a:extLst>
          </p:cNvPr>
          <p:cNvCxnSpPr>
            <a:cxnSpLocks/>
          </p:cNvCxnSpPr>
          <p:nvPr/>
        </p:nvCxnSpPr>
        <p:spPr>
          <a:xfrm flipH="1" flipV="1">
            <a:off x="2131259" y="2703443"/>
            <a:ext cx="624407" cy="404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332762EB-5DFC-47CE-AE41-FD0D31771916}"/>
              </a:ext>
            </a:extLst>
          </p:cNvPr>
          <p:cNvCxnSpPr>
            <a:cxnSpLocks/>
          </p:cNvCxnSpPr>
          <p:nvPr/>
        </p:nvCxnSpPr>
        <p:spPr>
          <a:xfrm>
            <a:off x="4419600" y="2120689"/>
            <a:ext cx="4306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0E7F15D-AD01-4567-AC6E-6DE9B42B21BE}"/>
              </a:ext>
            </a:extLst>
          </p:cNvPr>
          <p:cNvSpPr txBox="1"/>
          <p:nvPr/>
        </p:nvSpPr>
        <p:spPr>
          <a:xfrm>
            <a:off x="4850296" y="1820620"/>
            <a:ext cx="5053692" cy="97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O portal indicará se o proponente possui ou não  conta corrente. Caso a conta  esteja em situação diferente de ativa (em encerramento, bloqueada, pendente, conta salário) o portal apresentará erro  impedindo o prosseguimento.</a:t>
            </a:r>
            <a:endParaRPr lang="pt-BR" sz="1400" dirty="0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531710D-D585-4ECE-A8A9-E28011B2FA6B}"/>
              </a:ext>
            </a:extLst>
          </p:cNvPr>
          <p:cNvCxnSpPr>
            <a:cxnSpLocks/>
          </p:cNvCxnSpPr>
          <p:nvPr/>
        </p:nvCxnSpPr>
        <p:spPr>
          <a:xfrm>
            <a:off x="8229090" y="3008584"/>
            <a:ext cx="16748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C31050-BEA4-4FE1-A926-AE7324E6249A}"/>
              </a:ext>
            </a:extLst>
          </p:cNvPr>
          <p:cNvSpPr txBox="1"/>
          <p:nvPr/>
        </p:nvSpPr>
        <p:spPr>
          <a:xfrm>
            <a:off x="9903988" y="2531165"/>
            <a:ext cx="2189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Dados de encarteiramento: O portal  assume de forma automática a informação .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5AE151F-56CB-4F65-BB9A-2AAD1144EA2B}"/>
              </a:ext>
            </a:extLst>
          </p:cNvPr>
          <p:cNvCxnSpPr>
            <a:cxnSpLocks/>
          </p:cNvCxnSpPr>
          <p:nvPr/>
        </p:nvCxnSpPr>
        <p:spPr>
          <a:xfrm>
            <a:off x="8229090" y="4042595"/>
            <a:ext cx="16748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8C528BE-78AF-4472-B542-47AAAA7A4101}"/>
              </a:ext>
            </a:extLst>
          </p:cNvPr>
          <p:cNvSpPr txBox="1"/>
          <p:nvPr/>
        </p:nvSpPr>
        <p:spPr>
          <a:xfrm>
            <a:off x="9903988" y="3856383"/>
            <a:ext cx="205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Informar CPF do agente de crédito responsável pela prospecção da proposta.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9E6FCB25-0A81-4C44-9BE5-2D4544145D4D}"/>
              </a:ext>
            </a:extLst>
          </p:cNvPr>
          <p:cNvCxnSpPr>
            <a:cxnSpLocks/>
          </p:cNvCxnSpPr>
          <p:nvPr/>
        </p:nvCxnSpPr>
        <p:spPr>
          <a:xfrm>
            <a:off x="7545898" y="6201948"/>
            <a:ext cx="0" cy="308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BA67C63-A0F9-4C5C-B10F-9BB80347C78E}"/>
              </a:ext>
            </a:extLst>
          </p:cNvPr>
          <p:cNvSpPr txBox="1"/>
          <p:nvPr/>
        </p:nvSpPr>
        <p:spPr>
          <a:xfrm>
            <a:off x="3733841" y="6257030"/>
            <a:ext cx="486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/>
          </a:p>
          <a:p>
            <a:r>
              <a:rPr lang="pt-BR" sz="1400" dirty="0"/>
              <a:t>Clicar em menu acolhimento para  voltar para opção anterior.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55D6C613-8D3F-4035-9139-1ECF39CCF0D0}"/>
              </a:ext>
            </a:extLst>
          </p:cNvPr>
          <p:cNvCxnSpPr>
            <a:cxnSpLocks/>
          </p:cNvCxnSpPr>
          <p:nvPr/>
        </p:nvCxnSpPr>
        <p:spPr>
          <a:xfrm flipV="1">
            <a:off x="9358646" y="5941915"/>
            <a:ext cx="545342" cy="23136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6CE90551-5C5F-45D9-96E8-BA8879FF17D7}"/>
              </a:ext>
            </a:extLst>
          </p:cNvPr>
          <p:cNvSpPr txBox="1"/>
          <p:nvPr/>
        </p:nvSpPr>
        <p:spPr>
          <a:xfrm>
            <a:off x="9903987" y="5134265"/>
            <a:ext cx="20505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/>
          </a:p>
          <a:p>
            <a:r>
              <a:rPr lang="pt-BR" sz="1400" dirty="0"/>
              <a:t>Após preencher os campos clicar em  salvar para prosseguir  </a:t>
            </a:r>
          </a:p>
          <a:p>
            <a:endParaRPr lang="pt-BR" dirty="0"/>
          </a:p>
        </p:txBody>
      </p:sp>
      <p:sp>
        <p:nvSpPr>
          <p:cNvPr id="54" name="Espaço Reservado para Número de Slide 53">
            <a:extLst>
              <a:ext uri="{FF2B5EF4-FFF2-40B4-BE49-F238E27FC236}">
                <a16:creationId xmlns:a16="http://schemas.microsoft.com/office/drawing/2014/main" id="{6173B195-2A2C-4032-92E8-C281AE9DD7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27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1821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3" y="240640"/>
            <a:ext cx="7882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Proposta- Inserção de dados de capacidade de pagamento</a:t>
            </a:r>
          </a:p>
          <a:p>
            <a:pPr algn="ctr"/>
            <a:endParaRPr lang="pt-BR" sz="2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21694" t="9394" r="20034" b="12846"/>
          <a:stretch/>
        </p:blipFill>
        <p:spPr>
          <a:xfrm>
            <a:off x="2475915" y="927100"/>
            <a:ext cx="7288838" cy="546832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97116B2-9292-4B90-90D7-170CE43266F1}"/>
              </a:ext>
            </a:extLst>
          </p:cNvPr>
          <p:cNvSpPr txBox="1"/>
          <p:nvPr/>
        </p:nvSpPr>
        <p:spPr>
          <a:xfrm>
            <a:off x="2475913" y="3839075"/>
            <a:ext cx="2590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    Informar valor pretendido**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D5CBFA-281E-43D3-B28F-52E4AB5735C8}"/>
              </a:ext>
            </a:extLst>
          </p:cNvPr>
          <p:cNvSpPr txBox="1"/>
          <p:nvPr/>
        </p:nvSpPr>
        <p:spPr>
          <a:xfrm>
            <a:off x="4901784" y="3839075"/>
            <a:ext cx="2398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Data  base (5, 17 ou 25)</a:t>
            </a:r>
            <a:r>
              <a:rPr lang="pt-BR" sz="1400" dirty="0"/>
              <a:t>Ad 5,idatanformainforma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0ECBF7-CB48-4BB4-AC6D-AA3DE2C8F2A7}"/>
              </a:ext>
            </a:extLst>
          </p:cNvPr>
          <p:cNvSpPr txBox="1"/>
          <p:nvPr/>
        </p:nvSpPr>
        <p:spPr>
          <a:xfrm>
            <a:off x="7090348" y="3808297"/>
            <a:ext cx="2398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1ª Operação não correntista o sistema atribui automaticamente 09  meses)</a:t>
            </a:r>
            <a:endParaRPr lang="pt-BR" sz="1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D3CCC0-49E7-49C3-8460-EFB4561E1AE2}"/>
              </a:ext>
            </a:extLst>
          </p:cNvPr>
          <p:cNvSpPr txBox="1"/>
          <p:nvPr/>
        </p:nvSpPr>
        <p:spPr>
          <a:xfrm>
            <a:off x="3132944" y="2949077"/>
            <a:ext cx="6235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Inclusão dos  dados para cálculo da capacidade de pagamento</a:t>
            </a:r>
            <a:endParaRPr lang="pt-BR" sz="1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68781ED-A815-4B4C-AF42-5C8E03196394}"/>
              </a:ext>
            </a:extLst>
          </p:cNvPr>
          <p:cNvSpPr txBox="1"/>
          <p:nvPr/>
        </p:nvSpPr>
        <p:spPr>
          <a:xfrm>
            <a:off x="2608289" y="4729074"/>
            <a:ext cx="6880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Valores **</a:t>
            </a:r>
          </a:p>
          <a:p>
            <a:r>
              <a:rPr lang="pt-BR" sz="1400" b="1" dirty="0">
                <a:solidFill>
                  <a:schemeClr val="bg1"/>
                </a:solidFill>
              </a:rPr>
              <a:t>a</a:t>
            </a:r>
            <a:r>
              <a:rPr lang="pt-BR" sz="1400" dirty="0">
                <a:solidFill>
                  <a:schemeClr val="bg1"/>
                </a:solidFill>
              </a:rPr>
              <a:t>) Correntista Conta Fácil: até R$ 5 mil + TAC ;</a:t>
            </a:r>
          </a:p>
          <a:p>
            <a:r>
              <a:rPr lang="pt-BR" sz="1400" dirty="0">
                <a:solidFill>
                  <a:schemeClr val="bg1"/>
                </a:solidFill>
              </a:rPr>
              <a:t>b) BB Conta Pagamento - cartão pré-pago: até R$ 5 mil + TAC;</a:t>
            </a:r>
          </a:p>
          <a:p>
            <a:r>
              <a:rPr lang="pt-BR" sz="1400" dirty="0">
                <a:solidFill>
                  <a:schemeClr val="bg1"/>
                </a:solidFill>
              </a:rPr>
              <a:t>c) Correntista BB (conta corrente tradicional): valor financiado até R$ 15 mil (nesse caso, o teto de 15 mil tem que incluir o valor da TAC).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9CE0FA9-B2BB-405A-989F-33E53B9562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28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4365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3" y="269559"/>
            <a:ext cx="7762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Proposta- Inserção de dados de capacidade de pagamento</a:t>
            </a:r>
          </a:p>
          <a:p>
            <a:pPr algn="ctr"/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742" t="9722" r="21889" b="7292"/>
          <a:stretch/>
        </p:blipFill>
        <p:spPr>
          <a:xfrm>
            <a:off x="2578100" y="1116708"/>
            <a:ext cx="6832600" cy="5318732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74BAB4E-3FC8-4C88-8E5E-D8FBC913203D}"/>
              </a:ext>
            </a:extLst>
          </p:cNvPr>
          <p:cNvCxnSpPr>
            <a:cxnSpLocks/>
          </p:cNvCxnSpPr>
          <p:nvPr/>
        </p:nvCxnSpPr>
        <p:spPr>
          <a:xfrm flipH="1">
            <a:off x="2196891" y="1653930"/>
            <a:ext cx="558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9B939F-F29E-45C5-A204-72316449E711}"/>
              </a:ext>
            </a:extLst>
          </p:cNvPr>
          <p:cNvSpPr txBox="1"/>
          <p:nvPr/>
        </p:nvSpPr>
        <p:spPr>
          <a:xfrm>
            <a:off x="209862" y="1116708"/>
            <a:ext cx="2266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Informar se a atividade é exercida na residência do  proponente 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82CB448-18CF-41CC-9402-8D7C19B10E98}"/>
              </a:ext>
            </a:extLst>
          </p:cNvPr>
          <p:cNvCxnSpPr>
            <a:cxnSpLocks/>
          </p:cNvCxnSpPr>
          <p:nvPr/>
        </p:nvCxnSpPr>
        <p:spPr>
          <a:xfrm>
            <a:off x="9410700" y="1639932"/>
            <a:ext cx="563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9E69E1B-6166-4189-A450-940E9B6BC8AA}"/>
              </a:ext>
            </a:extLst>
          </p:cNvPr>
          <p:cNvSpPr txBox="1"/>
          <p:nvPr/>
        </p:nvSpPr>
        <p:spPr>
          <a:xfrm>
            <a:off x="9973918" y="1116708"/>
            <a:ext cx="2218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Para cálculos de PJ informar se a retirada  pró-labore é suficiente para cobrir despesas familiares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6885D78-7455-4CCB-ACEC-BBD62B7A67F7}"/>
              </a:ext>
            </a:extLst>
          </p:cNvPr>
          <p:cNvCxnSpPr>
            <a:cxnSpLocks/>
          </p:cNvCxnSpPr>
          <p:nvPr/>
        </p:nvCxnSpPr>
        <p:spPr>
          <a:xfrm flipH="1">
            <a:off x="2196891" y="2480888"/>
            <a:ext cx="558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0A38AE5-DDAE-40C1-86B9-E82041EBB804}"/>
              </a:ext>
            </a:extLst>
          </p:cNvPr>
          <p:cNvSpPr txBox="1"/>
          <p:nvPr/>
        </p:nvSpPr>
        <p:spPr>
          <a:xfrm>
            <a:off x="209862" y="1963763"/>
            <a:ext cx="18050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Receitas decorrentes da atividade exercida : principais produtos vendidos e/ou serviços prestados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8089710-6308-491E-8850-67AA9F587613}"/>
              </a:ext>
            </a:extLst>
          </p:cNvPr>
          <p:cNvSpPr/>
          <p:nvPr/>
        </p:nvSpPr>
        <p:spPr>
          <a:xfrm>
            <a:off x="3002846" y="3244334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</a:rPr>
              <a:t>principais produtos vendidos e/ou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</a:rPr>
              <a:t>serviços prestados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pt-BR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612EEEE-8BC5-4DEE-8287-C042E306DEED}"/>
              </a:ext>
            </a:extLst>
          </p:cNvPr>
          <p:cNvCxnSpPr>
            <a:cxnSpLocks/>
          </p:cNvCxnSpPr>
          <p:nvPr/>
        </p:nvCxnSpPr>
        <p:spPr>
          <a:xfrm flipH="1">
            <a:off x="2171946" y="3757550"/>
            <a:ext cx="558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EEF7E4C-2492-41D0-B1AD-7BC7071B920D}"/>
              </a:ext>
            </a:extLst>
          </p:cNvPr>
          <p:cNvSpPr txBox="1"/>
          <p:nvPr/>
        </p:nvSpPr>
        <p:spPr>
          <a:xfrm>
            <a:off x="209863" y="3241706"/>
            <a:ext cx="1740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/>
          </a:p>
          <a:p>
            <a:r>
              <a:rPr lang="pt-BR" sz="1400" dirty="0"/>
              <a:t>Principais custos de mercadorias/ produtos vendidos e/ou serviços prestados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43F6A948-29AC-45D5-8EE6-35C0CDBAECA0}"/>
              </a:ext>
            </a:extLst>
          </p:cNvPr>
          <p:cNvCxnSpPr>
            <a:cxnSpLocks/>
          </p:cNvCxnSpPr>
          <p:nvPr/>
        </p:nvCxnSpPr>
        <p:spPr>
          <a:xfrm flipH="1">
            <a:off x="2196891" y="5274055"/>
            <a:ext cx="558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18F6D0-BE2E-4317-B778-0F45D5FFA093}"/>
              </a:ext>
            </a:extLst>
          </p:cNvPr>
          <p:cNvSpPr txBox="1"/>
          <p:nvPr/>
        </p:nvSpPr>
        <p:spPr>
          <a:xfrm>
            <a:off x="314793" y="5156682"/>
            <a:ext cx="1805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custos/despesas operacionais para execução da atividade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472D816-BD7C-41E6-8EAD-50B910DE897B}"/>
              </a:ext>
            </a:extLst>
          </p:cNvPr>
          <p:cNvSpPr txBox="1"/>
          <p:nvPr/>
        </p:nvSpPr>
        <p:spPr>
          <a:xfrm>
            <a:off x="10041465" y="2358020"/>
            <a:ext cx="1788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Clique na lixeira para excluir informação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1958309-61DB-46A5-927F-6E67D6388EAF}"/>
              </a:ext>
            </a:extLst>
          </p:cNvPr>
          <p:cNvCxnSpPr>
            <a:cxnSpLocks/>
          </p:cNvCxnSpPr>
          <p:nvPr/>
        </p:nvCxnSpPr>
        <p:spPr>
          <a:xfrm>
            <a:off x="9410700" y="3237742"/>
            <a:ext cx="563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916D2D2-92C4-4602-8C89-E3C5D5940BBE}"/>
              </a:ext>
            </a:extLst>
          </p:cNvPr>
          <p:cNvSpPr txBox="1"/>
          <p:nvPr/>
        </p:nvSpPr>
        <p:spPr>
          <a:xfrm>
            <a:off x="10020054" y="2935577"/>
            <a:ext cx="1934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Clique em incluir produto para inserir  novo produto ou novo serviço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831A0169-5427-403C-9DD5-A487F7A75D19}"/>
              </a:ext>
            </a:extLst>
          </p:cNvPr>
          <p:cNvCxnSpPr>
            <a:cxnSpLocks/>
          </p:cNvCxnSpPr>
          <p:nvPr/>
        </p:nvCxnSpPr>
        <p:spPr>
          <a:xfrm>
            <a:off x="9410700" y="4754246"/>
            <a:ext cx="563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2F632B6-3BD4-4E5E-9025-60C8AB8D5288}"/>
              </a:ext>
            </a:extLst>
          </p:cNvPr>
          <p:cNvSpPr txBox="1"/>
          <p:nvPr/>
        </p:nvSpPr>
        <p:spPr>
          <a:xfrm>
            <a:off x="10038398" y="4178463"/>
            <a:ext cx="22180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Clique em incluir despesas  para inserir  nova informação de despesa ou custo de mercadoria</a:t>
            </a:r>
            <a:endParaRPr lang="pt-BR" dirty="0"/>
          </a:p>
          <a:p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5F5493F-5B91-45A2-9E99-D34A2988A414}"/>
              </a:ext>
            </a:extLst>
          </p:cNvPr>
          <p:cNvSpPr txBox="1"/>
          <p:nvPr/>
        </p:nvSpPr>
        <p:spPr>
          <a:xfrm>
            <a:off x="10038398" y="5274056"/>
            <a:ext cx="2119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Clique em incluir despesas  para inserir  nova informação de custo os despesa operacional.</a:t>
            </a:r>
          </a:p>
        </p:txBody>
      </p: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59E0F0D2-F1C3-4D89-AFF0-908BC16EE6E4}"/>
              </a:ext>
            </a:extLst>
          </p:cNvPr>
          <p:cNvCxnSpPr>
            <a:cxnSpLocks/>
          </p:cNvCxnSpPr>
          <p:nvPr/>
        </p:nvCxnSpPr>
        <p:spPr>
          <a:xfrm flipV="1">
            <a:off x="9409738" y="5751109"/>
            <a:ext cx="525480" cy="40998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9CCB879B-BCCF-4B73-B2DB-CF692A7BC18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512886" y="2619630"/>
            <a:ext cx="528579" cy="20444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Angulado 62">
            <a:extLst>
              <a:ext uri="{FF2B5EF4-FFF2-40B4-BE49-F238E27FC236}">
                <a16:creationId xmlns:a16="http://schemas.microsoft.com/office/drawing/2014/main" id="{879BEC53-CC98-4A82-91F1-F28E6AE9D7C8}"/>
              </a:ext>
            </a:extLst>
          </p:cNvPr>
          <p:cNvCxnSpPr>
            <a:cxnSpLocks/>
          </p:cNvCxnSpPr>
          <p:nvPr/>
        </p:nvCxnSpPr>
        <p:spPr>
          <a:xfrm>
            <a:off x="3002846" y="5943600"/>
            <a:ext cx="699724" cy="2174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B1C9E6D-FE03-40A7-9DE5-49D830A7F82D}"/>
              </a:ext>
            </a:extLst>
          </p:cNvPr>
          <p:cNvSpPr txBox="1"/>
          <p:nvPr/>
        </p:nvSpPr>
        <p:spPr>
          <a:xfrm>
            <a:off x="3702570" y="6024202"/>
            <a:ext cx="3927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selecione o custo ou  a despesa operacional</a:t>
            </a:r>
            <a:endParaRPr lang="pt-BR" sz="1400" dirty="0"/>
          </a:p>
        </p:txBody>
      </p:sp>
      <p:sp>
        <p:nvSpPr>
          <p:cNvPr id="66" name="Espaço Reservado para Número de Slide 65">
            <a:extLst>
              <a:ext uri="{FF2B5EF4-FFF2-40B4-BE49-F238E27FC236}">
                <a16:creationId xmlns:a16="http://schemas.microsoft.com/office/drawing/2014/main" id="{1C637899-BBE2-423D-B3BB-1EC63FC029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29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46548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CaixaDeTexto 1"/>
          <p:cNvSpPr txBox="1"/>
          <p:nvPr/>
        </p:nvSpPr>
        <p:spPr>
          <a:xfrm>
            <a:off x="4360984" y="576775"/>
            <a:ext cx="417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Para selecionar a unidade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l="26285" t="21587" r="27765" b="12997"/>
          <a:stretch/>
        </p:blipFill>
        <p:spPr>
          <a:xfrm>
            <a:off x="3106615" y="1368962"/>
            <a:ext cx="5978769" cy="478526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D747F9D-F7FD-4C0D-9D29-03605ED86152}"/>
              </a:ext>
            </a:extLst>
          </p:cNvPr>
          <p:cNvSpPr txBox="1"/>
          <p:nvPr/>
        </p:nvSpPr>
        <p:spPr>
          <a:xfrm>
            <a:off x="9085383" y="1961323"/>
            <a:ext cx="2869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 Acesso às transações do portal é feito através da  opção  Comercial.</a:t>
            </a:r>
          </a:p>
          <a:p>
            <a:endParaRPr lang="pt-BR" sz="1400" dirty="0"/>
          </a:p>
          <a:p>
            <a:r>
              <a:rPr lang="pt-BR" sz="1400" dirty="0"/>
              <a:t>Se a Chave J utilizada possuir acesso  em mais de uma Loja, o sistema solicitará a seleção de loja, relacionando as opções de lojas disponíveis. </a:t>
            </a:r>
          </a:p>
        </p:txBody>
      </p:sp>
      <p:cxnSp>
        <p:nvCxnSpPr>
          <p:cNvPr id="9" name="Conector Angulado 9">
            <a:extLst>
              <a:ext uri="{FF2B5EF4-FFF2-40B4-BE49-F238E27FC236}">
                <a16:creationId xmlns:a16="http://schemas.microsoft.com/office/drawing/2014/main" id="{D2D53A05-C3D6-42BB-8D8B-B07344434AF1}"/>
              </a:ext>
            </a:extLst>
          </p:cNvPr>
          <p:cNvCxnSpPr/>
          <p:nvPr/>
        </p:nvCxnSpPr>
        <p:spPr>
          <a:xfrm flipV="1">
            <a:off x="6703302" y="3028890"/>
            <a:ext cx="2133600" cy="2048217"/>
          </a:xfrm>
          <a:prstGeom prst="bentConnector3">
            <a:avLst>
              <a:gd name="adj1" fmla="val 543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DBDF47D-9A61-41A7-9A4F-1BE870045D8B}"/>
              </a:ext>
            </a:extLst>
          </p:cNvPr>
          <p:cNvCxnSpPr>
            <a:cxnSpLocks/>
          </p:cNvCxnSpPr>
          <p:nvPr/>
        </p:nvCxnSpPr>
        <p:spPr>
          <a:xfrm>
            <a:off x="6627101" y="2293966"/>
            <a:ext cx="22860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08068BB4-FE27-4D83-9C8F-CC41141D55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2654869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3" y="269559"/>
            <a:ext cx="7762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Proposta- Inserção de dados de capacidade de pagamento</a:t>
            </a:r>
          </a:p>
          <a:p>
            <a:pPr algn="ctr"/>
            <a:endParaRPr lang="pt-BR" sz="2400" b="1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74BAB4E-3FC8-4C88-8E5E-D8FBC913203D}"/>
              </a:ext>
            </a:extLst>
          </p:cNvPr>
          <p:cNvCxnSpPr>
            <a:cxnSpLocks/>
          </p:cNvCxnSpPr>
          <p:nvPr/>
        </p:nvCxnSpPr>
        <p:spPr>
          <a:xfrm flipH="1">
            <a:off x="2264437" y="1653930"/>
            <a:ext cx="4905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6885D78-7455-4CCB-ACEC-BBD62B7A67F7}"/>
              </a:ext>
            </a:extLst>
          </p:cNvPr>
          <p:cNvCxnSpPr>
            <a:cxnSpLocks/>
          </p:cNvCxnSpPr>
          <p:nvPr/>
        </p:nvCxnSpPr>
        <p:spPr>
          <a:xfrm flipH="1">
            <a:off x="2196891" y="2799098"/>
            <a:ext cx="558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0A38AE5-DDAE-40C1-86B9-E82041EBB804}"/>
              </a:ext>
            </a:extLst>
          </p:cNvPr>
          <p:cNvSpPr txBox="1"/>
          <p:nvPr/>
        </p:nvSpPr>
        <p:spPr>
          <a:xfrm>
            <a:off x="314793" y="1181158"/>
            <a:ext cx="21611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Compromissos Financeiros – relacionar  compromissos  financeiros ( empréstimos, financiamentos..)se existentes 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612EEEE-8BC5-4DEE-8287-C042E306DEED}"/>
              </a:ext>
            </a:extLst>
          </p:cNvPr>
          <p:cNvCxnSpPr>
            <a:cxnSpLocks/>
          </p:cNvCxnSpPr>
          <p:nvPr/>
        </p:nvCxnSpPr>
        <p:spPr>
          <a:xfrm flipH="1">
            <a:off x="2196891" y="4234355"/>
            <a:ext cx="5580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EEF7E4C-2492-41D0-B1AD-7BC7071B920D}"/>
              </a:ext>
            </a:extLst>
          </p:cNvPr>
          <p:cNvSpPr txBox="1"/>
          <p:nvPr/>
        </p:nvSpPr>
        <p:spPr>
          <a:xfrm>
            <a:off x="314793" y="1998879"/>
            <a:ext cx="19496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Receitas Familiares(quando  comprováveis) podem ser inseridas neste campos( aposentadoria, pensão, alugueis...)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1958309-61DB-46A5-927F-6E67D6388EAF}"/>
              </a:ext>
            </a:extLst>
          </p:cNvPr>
          <p:cNvCxnSpPr>
            <a:cxnSpLocks/>
          </p:cNvCxnSpPr>
          <p:nvPr/>
        </p:nvCxnSpPr>
        <p:spPr>
          <a:xfrm>
            <a:off x="9475180" y="1963578"/>
            <a:ext cx="563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916D2D2-92C4-4602-8C89-E3C5D5940BBE}"/>
              </a:ext>
            </a:extLst>
          </p:cNvPr>
          <p:cNvSpPr txBox="1"/>
          <p:nvPr/>
        </p:nvSpPr>
        <p:spPr>
          <a:xfrm>
            <a:off x="10034230" y="1418001"/>
            <a:ext cx="2123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Clique em incluir compromisso  para inserir  novo compromisso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831A0169-5427-403C-9DD5-A487F7A75D19}"/>
              </a:ext>
            </a:extLst>
          </p:cNvPr>
          <p:cNvCxnSpPr>
            <a:cxnSpLocks/>
          </p:cNvCxnSpPr>
          <p:nvPr/>
        </p:nvCxnSpPr>
        <p:spPr>
          <a:xfrm>
            <a:off x="9410700" y="4754246"/>
            <a:ext cx="5632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2F632B6-3BD4-4E5E-9025-60C8AB8D5288}"/>
              </a:ext>
            </a:extLst>
          </p:cNvPr>
          <p:cNvSpPr txBox="1"/>
          <p:nvPr/>
        </p:nvSpPr>
        <p:spPr>
          <a:xfrm>
            <a:off x="10034230" y="2338145"/>
            <a:ext cx="18776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/>
          </a:p>
          <a:p>
            <a:r>
              <a:rPr lang="pt-BR" sz="1400" dirty="0"/>
              <a:t>Clique em incluir receitas   para inserir  nova informação de receita  familiar</a:t>
            </a:r>
            <a:endParaRPr lang="pt-BR" dirty="0"/>
          </a:p>
          <a:p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5F5493F-5B91-45A2-9E99-D34A2988A414}"/>
              </a:ext>
            </a:extLst>
          </p:cNvPr>
          <p:cNvSpPr txBox="1"/>
          <p:nvPr/>
        </p:nvSpPr>
        <p:spPr>
          <a:xfrm>
            <a:off x="9968468" y="4208890"/>
            <a:ext cx="2356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Clique em incluir despesas  para inserir  nova informação de  despesa familiar.</a:t>
            </a:r>
          </a:p>
          <a:p>
            <a:endParaRPr lang="pt-BR" sz="1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21726A-4B6E-4AE7-B488-919E3F820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91" y="1181158"/>
            <a:ext cx="6849974" cy="22770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B15A5E3-24AB-481B-9CD2-1C474DDF6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191" y="3439311"/>
            <a:ext cx="6849974" cy="2140910"/>
          </a:xfrm>
          <a:prstGeom prst="rect">
            <a:avLst/>
          </a:prstGeom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5D622FD4-765C-4B29-B479-71C761E59C76}"/>
              </a:ext>
            </a:extLst>
          </p:cNvPr>
          <p:cNvCxnSpPr>
            <a:cxnSpLocks/>
          </p:cNvCxnSpPr>
          <p:nvPr/>
        </p:nvCxnSpPr>
        <p:spPr>
          <a:xfrm>
            <a:off x="9513619" y="3182777"/>
            <a:ext cx="5340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FB414C-68D5-420D-9741-3E9A78AAC072}"/>
              </a:ext>
            </a:extLst>
          </p:cNvPr>
          <p:cNvSpPr txBox="1"/>
          <p:nvPr/>
        </p:nvSpPr>
        <p:spPr>
          <a:xfrm>
            <a:off x="343485" y="3814761"/>
            <a:ext cx="17599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/>
          </a:p>
          <a:p>
            <a:r>
              <a:rPr lang="pt-BR" sz="1400" dirty="0"/>
              <a:t>Despesas Familiares( despesas para manutenção familiar- luz, agua, telefone, educação, alimentação... )</a:t>
            </a: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D3F41CE9-7741-4D5B-B232-942575B71306}"/>
              </a:ext>
            </a:extLst>
          </p:cNvPr>
          <p:cNvCxnSpPr>
            <a:cxnSpLocks/>
          </p:cNvCxnSpPr>
          <p:nvPr/>
        </p:nvCxnSpPr>
        <p:spPr>
          <a:xfrm>
            <a:off x="8989588" y="5170006"/>
            <a:ext cx="914400" cy="54638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D483E8A-3BDE-4E3E-8C37-6318BDD5A481}"/>
              </a:ext>
            </a:extLst>
          </p:cNvPr>
          <p:cNvSpPr txBox="1"/>
          <p:nvPr/>
        </p:nvSpPr>
        <p:spPr>
          <a:xfrm>
            <a:off x="9968468" y="5196550"/>
            <a:ext cx="2426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Clique em salvar  os dados de </a:t>
            </a:r>
          </a:p>
          <a:p>
            <a:r>
              <a:rPr lang="pt-BR" sz="1400" dirty="0"/>
              <a:t>Capacidade de </a:t>
            </a:r>
            <a:r>
              <a:rPr lang="pt-BR" sz="1400" dirty="0" err="1"/>
              <a:t>Pgto</a:t>
            </a:r>
            <a:endParaRPr lang="pt-BR" sz="1400" dirty="0"/>
          </a:p>
        </p:txBody>
      </p: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CA15E2FE-169D-46CC-AD51-A03C338AF5BF}"/>
              </a:ext>
            </a:extLst>
          </p:cNvPr>
          <p:cNvCxnSpPr>
            <a:cxnSpLocks/>
          </p:cNvCxnSpPr>
          <p:nvPr/>
        </p:nvCxnSpPr>
        <p:spPr>
          <a:xfrm>
            <a:off x="8148418" y="5543697"/>
            <a:ext cx="721068" cy="26622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2119BE1-500C-4496-B9D5-49FBECACF335}"/>
              </a:ext>
            </a:extLst>
          </p:cNvPr>
          <p:cNvSpPr txBox="1"/>
          <p:nvPr/>
        </p:nvSpPr>
        <p:spPr>
          <a:xfrm>
            <a:off x="8901726" y="5762610"/>
            <a:ext cx="218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Inserção de garantias Pessoais ( fiador)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19B597B-9C57-452E-B6DB-D3AECA2B308E}"/>
              </a:ext>
            </a:extLst>
          </p:cNvPr>
          <p:cNvSpPr txBox="1"/>
          <p:nvPr/>
        </p:nvSpPr>
        <p:spPr>
          <a:xfrm>
            <a:off x="2754936" y="5415198"/>
            <a:ext cx="462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/>
          </a:p>
          <a:p>
            <a:r>
              <a:rPr lang="pt-BR" sz="1400" dirty="0"/>
              <a:t>Clicar em menu acolhimento para  voltar para opção anterior.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D81C9197-CDCA-4731-90EF-1B2FD23010B3}"/>
              </a:ext>
            </a:extLst>
          </p:cNvPr>
          <p:cNvCxnSpPr>
            <a:cxnSpLocks/>
          </p:cNvCxnSpPr>
          <p:nvPr/>
        </p:nvCxnSpPr>
        <p:spPr>
          <a:xfrm flipH="1">
            <a:off x="7375161" y="5570533"/>
            <a:ext cx="209863" cy="192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spaço Reservado para Número de Slide 53">
            <a:extLst>
              <a:ext uri="{FF2B5EF4-FFF2-40B4-BE49-F238E27FC236}">
                <a16:creationId xmlns:a16="http://schemas.microsoft.com/office/drawing/2014/main" id="{4A65AC21-2566-4856-9A6B-F18D3692BC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30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9072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10002253" y="5854635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Proposta- Inserção de dados de fiador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20034" t="8855" r="20327" b="26041"/>
          <a:stretch/>
        </p:blipFill>
        <p:spPr>
          <a:xfrm>
            <a:off x="2144287" y="1139659"/>
            <a:ext cx="7759701" cy="4762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1DB4F9-EAC3-459B-81E2-2D63CB591EE0}"/>
              </a:ext>
            </a:extLst>
          </p:cNvPr>
          <p:cNvSpPr txBox="1"/>
          <p:nvPr/>
        </p:nvSpPr>
        <p:spPr>
          <a:xfrm>
            <a:off x="2475914" y="3987384"/>
            <a:ext cx="605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Para incluir o fiador clique em pesquisar fiador e informe os dados do CPF.  fiador e conjugue do fiador( se existente) deve possuir cadastro completo no BB.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E1B8A7-4011-4EF3-B62E-002FBFA01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286" y="4510603"/>
            <a:ext cx="7759701" cy="16731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8CF53C8-0499-4157-8A9C-3FC3DEF69E3A}"/>
              </a:ext>
            </a:extLst>
          </p:cNvPr>
          <p:cNvSpPr txBox="1"/>
          <p:nvPr/>
        </p:nvSpPr>
        <p:spPr>
          <a:xfrm>
            <a:off x="10047713" y="4510603"/>
            <a:ext cx="1906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Para  trocar  o fiador clicar no ícone lixeira e prosseguir com a informação de novo CPF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2692305-4347-4E8D-93B4-865548720D2C}"/>
              </a:ext>
            </a:extLst>
          </p:cNvPr>
          <p:cNvCxnSpPr>
            <a:cxnSpLocks/>
          </p:cNvCxnSpPr>
          <p:nvPr/>
        </p:nvCxnSpPr>
        <p:spPr>
          <a:xfrm flipV="1">
            <a:off x="9154479" y="5220635"/>
            <a:ext cx="446617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F9CA1A4-EA33-4FD5-B8F7-8B725E3989C1}"/>
              </a:ext>
            </a:extLst>
          </p:cNvPr>
          <p:cNvCxnSpPr>
            <a:cxnSpLocks/>
          </p:cNvCxnSpPr>
          <p:nvPr/>
        </p:nvCxnSpPr>
        <p:spPr>
          <a:xfrm>
            <a:off x="9680679" y="509537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FCDE212-961D-41F9-9F99-D2BC18BECF06}"/>
              </a:ext>
            </a:extLst>
          </p:cNvPr>
          <p:cNvCxnSpPr>
            <a:cxnSpLocks/>
          </p:cNvCxnSpPr>
          <p:nvPr/>
        </p:nvCxnSpPr>
        <p:spPr>
          <a:xfrm>
            <a:off x="9601096" y="4946754"/>
            <a:ext cx="0" cy="2738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022D446-DB8B-4E42-BD77-5B518199FB76}"/>
              </a:ext>
            </a:extLst>
          </p:cNvPr>
          <p:cNvCxnSpPr>
            <a:cxnSpLocks/>
          </p:cNvCxnSpPr>
          <p:nvPr/>
        </p:nvCxnSpPr>
        <p:spPr>
          <a:xfrm>
            <a:off x="9601096" y="4946754"/>
            <a:ext cx="3028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70A4729-2253-4854-9F49-D7D94FB7E21B}"/>
              </a:ext>
            </a:extLst>
          </p:cNvPr>
          <p:cNvSpPr txBox="1"/>
          <p:nvPr/>
        </p:nvSpPr>
        <p:spPr>
          <a:xfrm>
            <a:off x="2144286" y="6356351"/>
            <a:ext cx="762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Após  a inclusão do fiador ( se necessário)  clicar  na opção menu acolhimento para retornar à pagina  de validação     </a:t>
            </a:r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F6C2E399-67F2-43B4-B7AF-9733F40168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37964" y="6056026"/>
            <a:ext cx="2637001" cy="25280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ço Reservado para Número de Slide 38">
            <a:extLst>
              <a:ext uri="{FF2B5EF4-FFF2-40B4-BE49-F238E27FC236}">
                <a16:creationId xmlns:a16="http://schemas.microsoft.com/office/drawing/2014/main" id="{A1FF861D-031A-405F-9CEA-8CC0EF3954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31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7428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Proposta Validação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20034" t="9549" r="17203" b="10590"/>
          <a:stretch/>
        </p:blipFill>
        <p:spPr>
          <a:xfrm>
            <a:off x="1981663" y="788357"/>
            <a:ext cx="7783089" cy="556799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02698C1-C061-4E63-81AD-25679FDCFF9F}"/>
              </a:ext>
            </a:extLst>
          </p:cNvPr>
          <p:cNvSpPr txBox="1"/>
          <p:nvPr/>
        </p:nvSpPr>
        <p:spPr>
          <a:xfrm>
            <a:off x="4002375" y="3867462"/>
            <a:ext cx="5276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Nesta tela  é feita a  validação da proposta. Após  certificar-se de que todos os  dados  estão corretos e que a( s) capacidade(s) de pagamento  está(</a:t>
            </a:r>
            <a:r>
              <a:rPr lang="pt-BR" sz="1400" dirty="0" err="1">
                <a:solidFill>
                  <a:schemeClr val="bg1"/>
                </a:solidFill>
              </a:rPr>
              <a:t>ão</a:t>
            </a:r>
            <a:r>
              <a:rPr lang="pt-BR" sz="1400" dirty="0">
                <a:solidFill>
                  <a:schemeClr val="bg1"/>
                </a:solidFill>
              </a:rPr>
              <a:t>) aprovada(s)  clicar na opção   validar proposta.   Não havendo ocorrências impeditivas  a  operação será deferida  e disponibilizado os documentos para impressão</a:t>
            </a:r>
          </a:p>
          <a:p>
            <a:r>
              <a:rPr lang="pt-BR" sz="1400" dirty="0">
                <a:solidFill>
                  <a:schemeClr val="bg1"/>
                </a:solidFill>
              </a:rPr>
              <a:t> e formalização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CDA07F0-666C-4CDD-8C3D-FAA3CCAAC125}"/>
              </a:ext>
            </a:extLst>
          </p:cNvPr>
          <p:cNvCxnSpPr>
            <a:cxnSpLocks/>
          </p:cNvCxnSpPr>
          <p:nvPr/>
        </p:nvCxnSpPr>
        <p:spPr>
          <a:xfrm>
            <a:off x="7575005" y="4867819"/>
            <a:ext cx="879447" cy="4572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DCB5805-650D-4400-95DC-01CDD15073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32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174396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Proposta Validação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20034" t="9549" r="17203" b="10590"/>
          <a:stretch/>
        </p:blipFill>
        <p:spPr>
          <a:xfrm>
            <a:off x="1981663" y="788357"/>
            <a:ext cx="7783089" cy="5567994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DCB5805-650D-4400-95DC-01CDD15073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33</a:t>
            </a:fld>
            <a:endParaRPr lang="en-US" spc="7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B9E63A-99CF-4249-BFE6-74393BC1FAD1}"/>
              </a:ext>
            </a:extLst>
          </p:cNvPr>
          <p:cNvPicPr/>
          <p:nvPr/>
        </p:nvPicPr>
        <p:blipFill rotWithShape="1">
          <a:blip r:embed="rId4"/>
          <a:srcRect l="12104" t="8764" r="1456" b="5525"/>
          <a:stretch/>
        </p:blipFill>
        <p:spPr bwMode="auto">
          <a:xfrm>
            <a:off x="1981663" y="788357"/>
            <a:ext cx="7783089" cy="43198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6697D6-B00A-4C39-A71B-A0734DF70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815" y="5563801"/>
            <a:ext cx="7754784" cy="67671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0BB8DC-D3B8-4D9E-B2E8-59DB4C8B8395}"/>
              </a:ext>
            </a:extLst>
          </p:cNvPr>
          <p:cNvSpPr txBox="1"/>
          <p:nvPr/>
        </p:nvSpPr>
        <p:spPr>
          <a:xfrm>
            <a:off x="4302178" y="2863121"/>
            <a:ext cx="33577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Nesta tela são  relacionadas  as ocorrências  que podem impedir  o deferimento da operação. Se todos os  ícones  estiverem  validados  a  operação estará aprovada.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Para concluir o processo de deferimento clicar no opção  concluir  ( canto inferior)</a:t>
            </a:r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93019BBD-3F31-4309-8B9D-288FCAF9D3CA}"/>
              </a:ext>
            </a:extLst>
          </p:cNvPr>
          <p:cNvSpPr/>
          <p:nvPr/>
        </p:nvSpPr>
        <p:spPr>
          <a:xfrm>
            <a:off x="4008042" y="2389410"/>
            <a:ext cx="154900" cy="26832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F1612303-89E1-4A43-98D5-6102F2D2F1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5436" y="4566557"/>
            <a:ext cx="1274677" cy="9144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8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Proposta- Impressão de documentos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DCB5805-650D-4400-95DC-01CDD15073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34</a:t>
            </a:fld>
            <a:endParaRPr lang="en-US" spc="7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2231E9F-855E-4F4F-8A8B-1A473A69FCD0}"/>
              </a:ext>
            </a:extLst>
          </p:cNvPr>
          <p:cNvSpPr txBox="1"/>
          <p:nvPr/>
        </p:nvSpPr>
        <p:spPr>
          <a:xfrm>
            <a:off x="10073390" y="1648917"/>
            <a:ext cx="188110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Nesta tela são disponibilizadas  as opções para impressão dos documentos necessário para a formalização:</a:t>
            </a:r>
          </a:p>
          <a:p>
            <a:endParaRPr lang="pt-BR" sz="1400" dirty="0"/>
          </a:p>
          <a:p>
            <a:r>
              <a:rPr lang="pt-BR" sz="1400" dirty="0"/>
              <a:t>  </a:t>
            </a:r>
          </a:p>
          <a:p>
            <a:r>
              <a:rPr lang="pt-BR" sz="1400" dirty="0"/>
              <a:t>Operação  individual  :</a:t>
            </a:r>
          </a:p>
          <a:p>
            <a:r>
              <a:rPr lang="pt-BR" sz="1400" dirty="0"/>
              <a:t>1- CET </a:t>
            </a:r>
          </a:p>
          <a:p>
            <a:r>
              <a:rPr lang="pt-BR" sz="1400" dirty="0"/>
              <a:t>2- Termo</a:t>
            </a:r>
          </a:p>
          <a:p>
            <a:r>
              <a:rPr lang="pt-BR" sz="1400" dirty="0"/>
              <a:t>3- Cláusulas Gerais 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Grupos Solidários</a:t>
            </a:r>
          </a:p>
          <a:p>
            <a:r>
              <a:rPr lang="pt-BR" sz="1400" dirty="0"/>
              <a:t>1-CET</a:t>
            </a:r>
          </a:p>
          <a:p>
            <a:r>
              <a:rPr lang="pt-BR" sz="1400" dirty="0"/>
              <a:t>2-Termo</a:t>
            </a:r>
          </a:p>
          <a:p>
            <a:r>
              <a:rPr lang="pt-BR" sz="1400" dirty="0"/>
              <a:t>3- Cláusulas Gerais</a:t>
            </a:r>
          </a:p>
          <a:p>
            <a:r>
              <a:rPr lang="pt-BR" sz="1400" dirty="0"/>
              <a:t>4- Informativo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6FFDF69-4017-4FBF-AF2E-01D4456B14AF}"/>
              </a:ext>
            </a:extLst>
          </p:cNvPr>
          <p:cNvPicPr/>
          <p:nvPr/>
        </p:nvPicPr>
        <p:blipFill rotWithShape="1">
          <a:blip r:embed="rId3"/>
          <a:srcRect l="8993" t="10407" r="8125" b="10195"/>
          <a:stretch/>
        </p:blipFill>
        <p:spPr bwMode="auto">
          <a:xfrm>
            <a:off x="1981663" y="1096290"/>
            <a:ext cx="8091727" cy="5136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0840508-D4E4-4552-ABCC-66C1AA07D9AF}"/>
              </a:ext>
            </a:extLst>
          </p:cNvPr>
          <p:cNvCxnSpPr>
            <a:cxnSpLocks/>
          </p:cNvCxnSpPr>
          <p:nvPr/>
        </p:nvCxnSpPr>
        <p:spPr>
          <a:xfrm flipH="1">
            <a:off x="8053045" y="3868510"/>
            <a:ext cx="179432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F5F962B-EF9B-4AC6-97C4-6FB70AFA6CC6}"/>
              </a:ext>
            </a:extLst>
          </p:cNvPr>
          <p:cNvCxnSpPr>
            <a:cxnSpLocks/>
          </p:cNvCxnSpPr>
          <p:nvPr/>
        </p:nvCxnSpPr>
        <p:spPr>
          <a:xfrm flipH="1">
            <a:off x="8036238" y="3868510"/>
            <a:ext cx="1811129" cy="82882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1BD8142B-1276-43EC-B2E7-3F786A7B95E2}"/>
              </a:ext>
            </a:extLst>
          </p:cNvPr>
          <p:cNvCxnSpPr>
            <a:cxnSpLocks/>
          </p:cNvCxnSpPr>
          <p:nvPr/>
        </p:nvCxnSpPr>
        <p:spPr>
          <a:xfrm flipH="1">
            <a:off x="7996899" y="3868510"/>
            <a:ext cx="1850468" cy="148189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356E7B-A588-4444-A1F2-5CE574995029}"/>
              </a:ext>
            </a:extLst>
          </p:cNvPr>
          <p:cNvCxnSpPr>
            <a:cxnSpLocks/>
          </p:cNvCxnSpPr>
          <p:nvPr/>
        </p:nvCxnSpPr>
        <p:spPr>
          <a:xfrm flipH="1" flipV="1">
            <a:off x="8053045" y="4374999"/>
            <a:ext cx="1834136" cy="8132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BBD254B-8470-4392-9F3E-CB03DD7A89E3}"/>
              </a:ext>
            </a:extLst>
          </p:cNvPr>
          <p:cNvCxnSpPr>
            <a:cxnSpLocks/>
          </p:cNvCxnSpPr>
          <p:nvPr/>
        </p:nvCxnSpPr>
        <p:spPr>
          <a:xfrm flipH="1" flipV="1">
            <a:off x="7925399" y="3892526"/>
            <a:ext cx="1963710" cy="1302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ABE3E66-C824-4D83-A23A-77338600D420}"/>
              </a:ext>
            </a:extLst>
          </p:cNvPr>
          <p:cNvCxnSpPr>
            <a:cxnSpLocks/>
          </p:cNvCxnSpPr>
          <p:nvPr/>
        </p:nvCxnSpPr>
        <p:spPr>
          <a:xfrm flipH="1" flipV="1">
            <a:off x="8036238" y="4837962"/>
            <a:ext cx="1850943" cy="3718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92963ED-11B7-484A-B145-309489D451AC}"/>
              </a:ext>
            </a:extLst>
          </p:cNvPr>
          <p:cNvCxnSpPr>
            <a:cxnSpLocks/>
          </p:cNvCxnSpPr>
          <p:nvPr/>
        </p:nvCxnSpPr>
        <p:spPr>
          <a:xfrm flipH="1">
            <a:off x="7980091" y="5211686"/>
            <a:ext cx="1907090" cy="157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7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Proposta- Inserção  de documentos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8082" t="8594" r="17788" b="25868"/>
          <a:stretch/>
        </p:blipFill>
        <p:spPr>
          <a:xfrm>
            <a:off x="1739899" y="1435099"/>
            <a:ext cx="8343901" cy="479425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A5A5BF-3D8F-43D7-BE2A-355BC695A21C}"/>
              </a:ext>
            </a:extLst>
          </p:cNvPr>
          <p:cNvSpPr txBox="1"/>
          <p:nvPr/>
        </p:nvSpPr>
        <p:spPr>
          <a:xfrm>
            <a:off x="2218544" y="5196011"/>
            <a:ext cx="7974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Os  documentos  serão  inseridos  conforme  o tipo de  operação:</a:t>
            </a:r>
          </a:p>
          <a:p>
            <a:r>
              <a:rPr lang="pt-BR" sz="1400" dirty="0">
                <a:solidFill>
                  <a:schemeClr val="bg1"/>
                </a:solidFill>
              </a:rPr>
              <a:t>Operação  individual-   Termo, CET, foto do empreendimento  e comprovante de  tempo de atividade( 1º operação não  correntista)  </a:t>
            </a:r>
          </a:p>
          <a:p>
            <a:r>
              <a:rPr lang="pt-BR" sz="1400" dirty="0">
                <a:solidFill>
                  <a:schemeClr val="bg1"/>
                </a:solidFill>
              </a:rPr>
              <a:t>Grupo Solidário- Termo, CET, Ata de reunião e termo de confidencialidade  e foto do empreendimento.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85DD2A-3663-415A-B594-9AB0B538E664}"/>
              </a:ext>
            </a:extLst>
          </p:cNvPr>
          <p:cNvSpPr txBox="1"/>
          <p:nvPr/>
        </p:nvSpPr>
        <p:spPr>
          <a:xfrm>
            <a:off x="10193311" y="1331089"/>
            <a:ext cx="1900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Termo de Adesão e CET são inseridos na opção documentos pendentes ( são obrigatórios)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934A05-B229-45D8-980B-706612F64DA5}"/>
              </a:ext>
            </a:extLst>
          </p:cNvPr>
          <p:cNvSpPr txBox="1"/>
          <p:nvPr/>
        </p:nvSpPr>
        <p:spPr>
          <a:xfrm>
            <a:off x="10083800" y="4628960"/>
            <a:ext cx="22115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Ata  de  reunião e termo de confidencialidade</a:t>
            </a:r>
          </a:p>
          <a:p>
            <a:r>
              <a:rPr lang="pt-BR" sz="1400" dirty="0"/>
              <a:t>( apenas  grupo) são inseridos na  opção demais documentos  </a:t>
            </a:r>
          </a:p>
          <a:p>
            <a:endParaRPr lang="pt-BR" dirty="0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8421F7CA-1FD7-4036-AA9F-C350E5FA8D8A}"/>
              </a:ext>
            </a:extLst>
          </p:cNvPr>
          <p:cNvCxnSpPr/>
          <p:nvPr/>
        </p:nvCxnSpPr>
        <p:spPr>
          <a:xfrm rot="5400000">
            <a:off x="10058611" y="4821259"/>
            <a:ext cx="119313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AFDA3477-55EC-49DF-9083-0231EA97CF37}"/>
              </a:ext>
            </a:extLst>
          </p:cNvPr>
          <p:cNvCxnSpPr>
            <a:cxnSpLocks/>
          </p:cNvCxnSpPr>
          <p:nvPr/>
        </p:nvCxnSpPr>
        <p:spPr>
          <a:xfrm>
            <a:off x="9645995" y="4628960"/>
            <a:ext cx="889668" cy="370837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74EC2B-8FEE-455E-8EB7-FA8996367319}"/>
              </a:ext>
            </a:extLst>
          </p:cNvPr>
          <p:cNvCxnSpPr>
            <a:cxnSpLocks/>
          </p:cNvCxnSpPr>
          <p:nvPr/>
        </p:nvCxnSpPr>
        <p:spPr>
          <a:xfrm flipH="1">
            <a:off x="10535663" y="4999797"/>
            <a:ext cx="17233" cy="196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589D2437-57B9-498D-8079-796A5C5423C4}"/>
              </a:ext>
            </a:extLst>
          </p:cNvPr>
          <p:cNvCxnSpPr>
            <a:cxnSpLocks/>
          </p:cNvCxnSpPr>
          <p:nvPr/>
        </p:nvCxnSpPr>
        <p:spPr>
          <a:xfrm>
            <a:off x="9414131" y="3807838"/>
            <a:ext cx="1051000" cy="24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CA7F936-514B-46AA-9762-FD2686BDDD83}"/>
              </a:ext>
            </a:extLst>
          </p:cNvPr>
          <p:cNvSpPr txBox="1"/>
          <p:nvPr/>
        </p:nvSpPr>
        <p:spPr>
          <a:xfrm>
            <a:off x="10373123" y="2574662"/>
            <a:ext cx="17336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Foto e comprovante são inseridos pela opção incluir documento informando  opção foto, selecionando a linha apropriada. Para comprovante informar opção de análise de empreendimento.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A9EE5C6D-AB67-414C-B8CE-981FECC2D970}"/>
              </a:ext>
            </a:extLst>
          </p:cNvPr>
          <p:cNvCxnSpPr>
            <a:cxnSpLocks/>
          </p:cNvCxnSpPr>
          <p:nvPr/>
        </p:nvCxnSpPr>
        <p:spPr>
          <a:xfrm flipV="1">
            <a:off x="10276584" y="2574662"/>
            <a:ext cx="533730" cy="36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E3894F42-F425-4701-BE28-B15847411269}"/>
              </a:ext>
            </a:extLst>
          </p:cNvPr>
          <p:cNvCxnSpPr>
            <a:cxnSpLocks/>
          </p:cNvCxnSpPr>
          <p:nvPr/>
        </p:nvCxnSpPr>
        <p:spPr>
          <a:xfrm flipH="1">
            <a:off x="10276584" y="2578308"/>
            <a:ext cx="27353" cy="15589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9605C624-85C7-42BA-82F3-86240A5CC7B0}"/>
              </a:ext>
            </a:extLst>
          </p:cNvPr>
          <p:cNvCxnSpPr>
            <a:cxnSpLocks/>
          </p:cNvCxnSpPr>
          <p:nvPr/>
        </p:nvCxnSpPr>
        <p:spPr>
          <a:xfrm flipV="1">
            <a:off x="9414131" y="4119073"/>
            <a:ext cx="849481" cy="10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C1396DE-100A-41C7-8742-3C4A11DCA118}"/>
              </a:ext>
            </a:extLst>
          </p:cNvPr>
          <p:cNvCxnSpPr>
            <a:cxnSpLocks/>
          </p:cNvCxnSpPr>
          <p:nvPr/>
        </p:nvCxnSpPr>
        <p:spPr>
          <a:xfrm flipV="1">
            <a:off x="10810314" y="2285196"/>
            <a:ext cx="0" cy="289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ço Reservado para Número de Slide 60">
            <a:extLst>
              <a:ext uri="{FF2B5EF4-FFF2-40B4-BE49-F238E27FC236}">
                <a16:creationId xmlns:a16="http://schemas.microsoft.com/office/drawing/2014/main" id="{9DA25F15-DF9B-40AD-B48D-715CA29922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35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23849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1543986" y="1"/>
            <a:ext cx="8484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b="1" dirty="0"/>
          </a:p>
          <a:p>
            <a:pPr algn="ctr"/>
            <a:r>
              <a:rPr lang="pt-BR" sz="2400" b="1" dirty="0"/>
              <a:t>Proposta- Inserção de foto e comprovante de empreendimento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8082" t="9179" r="20896" b="17363"/>
          <a:stretch/>
        </p:blipFill>
        <p:spPr>
          <a:xfrm>
            <a:off x="1660280" y="976122"/>
            <a:ext cx="7939513" cy="537368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C290B85-AA54-413F-B18E-3E74B720F2A1}"/>
              </a:ext>
            </a:extLst>
          </p:cNvPr>
          <p:cNvSpPr txBox="1"/>
          <p:nvPr/>
        </p:nvSpPr>
        <p:spPr>
          <a:xfrm>
            <a:off x="9716086" y="267286"/>
            <a:ext cx="247591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1400" b="1" dirty="0"/>
          </a:p>
          <a:p>
            <a:pPr lvl="0"/>
            <a:endParaRPr lang="pt-BR" sz="1400" b="1" dirty="0"/>
          </a:p>
          <a:p>
            <a:pPr lvl="0"/>
            <a:endParaRPr lang="pt-BR" sz="1400" b="1" dirty="0"/>
          </a:p>
          <a:p>
            <a:pPr lvl="0"/>
            <a:endParaRPr lang="pt-BR" sz="1400" b="1" dirty="0"/>
          </a:p>
          <a:p>
            <a:pPr lvl="0"/>
            <a:endParaRPr lang="pt-BR" sz="1400" b="1" dirty="0"/>
          </a:p>
          <a:p>
            <a:pPr lvl="0"/>
            <a:endParaRPr lang="pt-BR" sz="1400" b="1" dirty="0"/>
          </a:p>
          <a:p>
            <a:pPr lvl="0"/>
            <a:endParaRPr lang="pt-BR" sz="1400" b="1" dirty="0"/>
          </a:p>
          <a:p>
            <a:pPr lvl="0"/>
            <a:endParaRPr lang="pt-BR" sz="1400" b="1" dirty="0"/>
          </a:p>
          <a:p>
            <a:pPr lvl="0"/>
            <a:r>
              <a:rPr lang="pt-BR" sz="1400" b="1" dirty="0"/>
              <a:t>FOTO DO  EMPREENDIMENTO </a:t>
            </a:r>
            <a:endParaRPr lang="pt-BR" sz="1400" dirty="0"/>
          </a:p>
          <a:p>
            <a:pPr lvl="0"/>
            <a:r>
              <a:rPr lang="pt-BR" sz="1400" dirty="0"/>
              <a:t>Para  inclusão  do  ícone foto  digite  o  dado – foto do empreendimento.</a:t>
            </a:r>
          </a:p>
          <a:p>
            <a:pPr lvl="0"/>
            <a:endParaRPr lang="pt-BR" sz="1400" dirty="0"/>
          </a:p>
          <a:p>
            <a:r>
              <a:rPr lang="pt-BR" sz="1400" b="1" dirty="0"/>
              <a:t>COMPROVANTE DO  TEMPO DE  EMPREENDIMENTO </a:t>
            </a:r>
            <a:endParaRPr lang="pt-BR" sz="1400" dirty="0"/>
          </a:p>
          <a:p>
            <a:pPr lvl="0"/>
            <a:r>
              <a:rPr lang="pt-BR" sz="1400" dirty="0"/>
              <a:t>Para  inclusão  do  ícone comprovante de tempo de empreendimento   digite  o  dado – análise do empreendimento</a:t>
            </a:r>
          </a:p>
          <a:p>
            <a:r>
              <a:rPr lang="pt-BR" dirty="0"/>
              <a:t> </a:t>
            </a:r>
          </a:p>
          <a:p>
            <a:r>
              <a:rPr lang="pt-BR" dirty="0"/>
              <a:t> 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1B91A5-44C6-4527-AE7F-6BDDD57E90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36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23650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573509" y="229289"/>
            <a:ext cx="6316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Proposta- Inserção  de documentos</a:t>
            </a:r>
          </a:p>
          <a:p>
            <a:pPr algn="ctr"/>
            <a:endParaRPr lang="pt-BR" sz="2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9058" t="9163" r="19839" b="8334"/>
          <a:stretch/>
        </p:blipFill>
        <p:spPr>
          <a:xfrm>
            <a:off x="2052711" y="770604"/>
            <a:ext cx="7357990" cy="558574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9688548-9D89-4521-91ED-276E27F1ECF8}"/>
              </a:ext>
            </a:extLst>
          </p:cNvPr>
          <p:cNvSpPr txBox="1"/>
          <p:nvPr/>
        </p:nvSpPr>
        <p:spPr>
          <a:xfrm>
            <a:off x="9578716" y="267286"/>
            <a:ext cx="237578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1400" b="1" dirty="0"/>
          </a:p>
          <a:p>
            <a:pPr lvl="0"/>
            <a:endParaRPr lang="pt-BR" sz="1400" b="1" dirty="0"/>
          </a:p>
          <a:p>
            <a:pPr lvl="0"/>
            <a:r>
              <a:rPr lang="pt-BR" sz="1400" b="1" dirty="0"/>
              <a:t>FOTO DO  EMPREENDIMENTO </a:t>
            </a:r>
            <a:endParaRPr lang="pt-BR" sz="1400" dirty="0"/>
          </a:p>
          <a:p>
            <a:pPr lvl="0"/>
            <a:r>
              <a:rPr lang="pt-BR" sz="1400" dirty="0"/>
              <a:t>Localize e selecione a  opção  de acordo com  a operação:</a:t>
            </a:r>
          </a:p>
          <a:p>
            <a:pPr lvl="0"/>
            <a:r>
              <a:rPr lang="pt-BR" sz="1400" dirty="0"/>
              <a:t>Foto empreendimento -BB Microcrédito solidário- giro</a:t>
            </a:r>
          </a:p>
          <a:p>
            <a:pPr lvl="0"/>
            <a:r>
              <a:rPr lang="pt-BR" sz="1400" dirty="0"/>
              <a:t>Foto empreendimento -BB Microcrédito Empreendedor</a:t>
            </a:r>
          </a:p>
          <a:p>
            <a:pPr lvl="0"/>
            <a:r>
              <a:rPr lang="pt-BR" sz="1400" dirty="0"/>
              <a:t>Após  selecionar a opção clique do lado  direito  na telinha  incluir documento.   </a:t>
            </a:r>
          </a:p>
          <a:p>
            <a:endParaRPr lang="pt-BR" sz="1400" b="1" dirty="0"/>
          </a:p>
          <a:p>
            <a:endParaRPr lang="pt-BR" sz="1400" b="1" dirty="0"/>
          </a:p>
          <a:p>
            <a:endParaRPr lang="pt-BR" sz="1400" b="1" dirty="0"/>
          </a:p>
          <a:p>
            <a:endParaRPr lang="pt-BR" sz="1400" b="1" dirty="0"/>
          </a:p>
          <a:p>
            <a:r>
              <a:rPr lang="pt-BR" sz="1400" b="1" dirty="0"/>
              <a:t>COMPROVANTE DO  TEMPO DE  EMPREENDIMENTO </a:t>
            </a:r>
            <a:endParaRPr lang="pt-BR" sz="1400" dirty="0"/>
          </a:p>
          <a:p>
            <a:pPr lvl="0"/>
            <a:r>
              <a:rPr lang="pt-BR" sz="1400" dirty="0"/>
              <a:t>Repita o procedimento acima com a informação  análise do empreendimento para incluir o comprovante</a:t>
            </a:r>
            <a:r>
              <a:rPr lang="pt-BR" dirty="0"/>
              <a:t>.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404C95A-69A1-446F-91AA-17A5C4238F4D}"/>
              </a:ext>
            </a:extLst>
          </p:cNvPr>
          <p:cNvCxnSpPr>
            <a:cxnSpLocks/>
          </p:cNvCxnSpPr>
          <p:nvPr/>
        </p:nvCxnSpPr>
        <p:spPr>
          <a:xfrm flipH="1">
            <a:off x="5396459" y="2068643"/>
            <a:ext cx="4014242" cy="2113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4399BD79-6B14-4BC9-A974-3BA66FB5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446" y="5757658"/>
            <a:ext cx="6550702" cy="598693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DF9FD5B-FE5C-4E4D-BAD2-C5EC78557AB9}"/>
              </a:ext>
            </a:extLst>
          </p:cNvPr>
          <p:cNvCxnSpPr>
            <a:cxnSpLocks/>
          </p:cNvCxnSpPr>
          <p:nvPr/>
        </p:nvCxnSpPr>
        <p:spPr>
          <a:xfrm flipH="1">
            <a:off x="4315967" y="4527030"/>
            <a:ext cx="5123514" cy="1560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9B90E54-81C9-4FE7-A4CA-0F9777481E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37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8101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10002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1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91" y="1977232"/>
            <a:ext cx="6702380" cy="29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CE710E0-BF41-4C61-A951-DEBC69886C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38</a:t>
            </a:fld>
            <a:endParaRPr lang="en-US" spc="7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618CC7-77F6-4C02-9063-C1862BFAD6C5}"/>
              </a:ext>
            </a:extLst>
          </p:cNvPr>
          <p:cNvSpPr txBox="1"/>
          <p:nvPr/>
        </p:nvSpPr>
        <p:spPr>
          <a:xfrm>
            <a:off x="2366072" y="358039"/>
            <a:ext cx="7603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/>
              <a:t>FORMALIZAÇÃO</a:t>
            </a:r>
          </a:p>
        </p:txBody>
      </p:sp>
    </p:spTree>
    <p:extLst>
      <p:ext uri="{BB962C8B-B14F-4D97-AF65-F5344CB8AC3E}">
        <p14:creationId xmlns:p14="http://schemas.microsoft.com/office/powerpoint/2010/main" val="134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573509" y="229289"/>
            <a:ext cx="6316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Dispensa de documentos</a:t>
            </a:r>
          </a:p>
          <a:p>
            <a:pPr algn="ctr"/>
            <a:endParaRPr lang="pt-BR" sz="2400" b="1" dirty="0"/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9B90E54-81C9-4FE7-A4CA-0F9777481E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17977" y="6140446"/>
            <a:ext cx="227588" cy="970507"/>
          </a:xfrm>
        </p:spPr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39</a:t>
            </a:fld>
            <a:endParaRPr lang="en-US" spc="7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DF86932-2667-4916-A721-5D4BA4A8A755}"/>
              </a:ext>
            </a:extLst>
          </p:cNvPr>
          <p:cNvPicPr/>
          <p:nvPr/>
        </p:nvPicPr>
        <p:blipFill rotWithShape="1">
          <a:blip r:embed="rId3"/>
          <a:srcRect l="146" t="9606" r="438" b="5483"/>
          <a:stretch/>
        </p:blipFill>
        <p:spPr bwMode="auto">
          <a:xfrm>
            <a:off x="1648142" y="1293495"/>
            <a:ext cx="8895715" cy="4271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99B1340-4476-4863-86B6-43B96FA1CAEF}"/>
              </a:ext>
            </a:extLst>
          </p:cNvPr>
          <p:cNvCxnSpPr>
            <a:cxnSpLocks/>
          </p:cNvCxnSpPr>
          <p:nvPr/>
        </p:nvCxnSpPr>
        <p:spPr>
          <a:xfrm flipV="1">
            <a:off x="8769982" y="3762531"/>
            <a:ext cx="1773875" cy="299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379E21A-3BB4-443B-84E2-C18403AFF665}"/>
              </a:ext>
            </a:extLst>
          </p:cNvPr>
          <p:cNvSpPr txBox="1"/>
          <p:nvPr/>
        </p:nvSpPr>
        <p:spPr>
          <a:xfrm>
            <a:off x="10687987" y="2263515"/>
            <a:ext cx="14057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Efetuar a dispensa  de documentos não  obrigatórios para  formalização  na opção  demais documentos</a:t>
            </a:r>
          </a:p>
        </p:txBody>
      </p:sp>
    </p:spTree>
    <p:extLst>
      <p:ext uri="{BB962C8B-B14F-4D97-AF65-F5344CB8AC3E}">
        <p14:creationId xmlns:p14="http://schemas.microsoft.com/office/powerpoint/2010/main" val="18588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CaixaDeTexto 4"/>
          <p:cNvSpPr txBox="1"/>
          <p:nvPr/>
        </p:nvSpPr>
        <p:spPr>
          <a:xfrm>
            <a:off x="3137095" y="365760"/>
            <a:ext cx="579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Depois deve selecionar a opção de cadastro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7053" t="9527" r="9687" b="30035"/>
          <a:stretch/>
        </p:blipFill>
        <p:spPr>
          <a:xfrm>
            <a:off x="844623" y="1247275"/>
            <a:ext cx="10380833" cy="448978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1A30D5D-A2F8-4D21-809C-3C5D439E1526}"/>
              </a:ext>
            </a:extLst>
          </p:cNvPr>
          <p:cNvSpPr txBox="1"/>
          <p:nvPr/>
        </p:nvSpPr>
        <p:spPr>
          <a:xfrm>
            <a:off x="2210938" y="3620027"/>
            <a:ext cx="5186150" cy="73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Para iniciar o cadastro do cliente, marque a opção “Cadastro” e selecione o tipo de cadastro PESSOA FÍSICA ou PESSOA JURÍDICA, conforme o caso;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04C56E8-B055-4D27-BA49-935FADACDE75}"/>
              </a:ext>
            </a:extLst>
          </p:cNvPr>
          <p:cNvCxnSpPr>
            <a:cxnSpLocks/>
          </p:cNvCxnSpPr>
          <p:nvPr/>
        </p:nvCxnSpPr>
        <p:spPr>
          <a:xfrm>
            <a:off x="1524153" y="2512032"/>
            <a:ext cx="858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9DF2335-1AFD-4415-8AE5-CBA0A7F62344}"/>
              </a:ext>
            </a:extLst>
          </p:cNvPr>
          <p:cNvCxnSpPr>
            <a:cxnSpLocks/>
          </p:cNvCxnSpPr>
          <p:nvPr/>
        </p:nvCxnSpPr>
        <p:spPr>
          <a:xfrm>
            <a:off x="1524153" y="2512032"/>
            <a:ext cx="0" cy="895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52DD3CE-7FE6-4FE1-9B85-846791A78780}"/>
              </a:ext>
            </a:extLst>
          </p:cNvPr>
          <p:cNvCxnSpPr>
            <a:cxnSpLocks/>
          </p:cNvCxnSpPr>
          <p:nvPr/>
        </p:nvCxnSpPr>
        <p:spPr>
          <a:xfrm>
            <a:off x="1560700" y="3407457"/>
            <a:ext cx="650237" cy="318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F850711-655D-441A-BE53-74241EA9C864}"/>
              </a:ext>
            </a:extLst>
          </p:cNvPr>
          <p:cNvCxnSpPr>
            <a:cxnSpLocks/>
          </p:cNvCxnSpPr>
          <p:nvPr/>
        </p:nvCxnSpPr>
        <p:spPr>
          <a:xfrm>
            <a:off x="2382424" y="2129051"/>
            <a:ext cx="0" cy="382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spaço Reservado para Número de Slide 41">
            <a:extLst>
              <a:ext uri="{FF2B5EF4-FFF2-40B4-BE49-F238E27FC236}">
                <a16:creationId xmlns:a16="http://schemas.microsoft.com/office/drawing/2014/main" id="{26E25923-C5DC-4A8B-ACAB-06142A7D2D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4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3152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CaixaDeTexto 4"/>
          <p:cNvSpPr txBox="1"/>
          <p:nvPr/>
        </p:nvSpPr>
        <p:spPr>
          <a:xfrm>
            <a:off x="3137094" y="365760"/>
            <a:ext cx="615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 Formalização  de  Operações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A6910C3-5A67-4109-8526-80F449415E6D}"/>
              </a:ext>
            </a:extLst>
          </p:cNvPr>
          <p:cNvSpPr txBox="1"/>
          <p:nvPr/>
        </p:nvSpPr>
        <p:spPr>
          <a:xfrm>
            <a:off x="1899865" y="2771225"/>
            <a:ext cx="9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</a:t>
            </a:r>
          </a:p>
          <a:p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6C3EC77-F538-40C2-8E0A-C42E73CDF3E0}"/>
              </a:ext>
            </a:extLst>
          </p:cNvPr>
          <p:cNvSpPr txBox="1"/>
          <p:nvPr/>
        </p:nvSpPr>
        <p:spPr>
          <a:xfrm>
            <a:off x="3609738" y="1712009"/>
            <a:ext cx="2350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            </a:t>
            </a:r>
          </a:p>
        </p:txBody>
      </p:sp>
      <p:sp>
        <p:nvSpPr>
          <p:cNvPr id="43" name="Espaço Reservado para Número de Slide 42">
            <a:extLst>
              <a:ext uri="{FF2B5EF4-FFF2-40B4-BE49-F238E27FC236}">
                <a16:creationId xmlns:a16="http://schemas.microsoft.com/office/drawing/2014/main" id="{10861173-01C0-4B87-B154-CED803D42B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40</a:t>
            </a:fld>
            <a:endParaRPr lang="en-US" spc="7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73E4937-83A9-4651-8086-E215769DC5BC}"/>
              </a:ext>
            </a:extLst>
          </p:cNvPr>
          <p:cNvCxnSpPr>
            <a:cxnSpLocks/>
          </p:cNvCxnSpPr>
          <p:nvPr/>
        </p:nvCxnSpPr>
        <p:spPr>
          <a:xfrm>
            <a:off x="6685613" y="3972393"/>
            <a:ext cx="0" cy="1437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5FD77AC8-5033-4BA4-B772-D3619108A875}"/>
              </a:ext>
            </a:extLst>
          </p:cNvPr>
          <p:cNvPicPr/>
          <p:nvPr/>
        </p:nvPicPr>
        <p:blipFill rotWithShape="1">
          <a:blip r:embed="rId3"/>
          <a:srcRect l="440" t="9407" r="1133" b="6191"/>
          <a:stretch/>
        </p:blipFill>
        <p:spPr bwMode="auto">
          <a:xfrm>
            <a:off x="1720215" y="1319530"/>
            <a:ext cx="8751570" cy="4218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C938246-BB73-4E50-A1C6-0CEE4421A63C}"/>
              </a:ext>
            </a:extLst>
          </p:cNvPr>
          <p:cNvCxnSpPr>
            <a:cxnSpLocks/>
          </p:cNvCxnSpPr>
          <p:nvPr/>
        </p:nvCxnSpPr>
        <p:spPr>
          <a:xfrm flipV="1">
            <a:off x="6460761" y="944380"/>
            <a:ext cx="1738859" cy="61459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3C1A1E1-1374-4AE7-A7F8-FE87BF76F653}"/>
              </a:ext>
            </a:extLst>
          </p:cNvPr>
          <p:cNvCxnSpPr>
            <a:cxnSpLocks/>
          </p:cNvCxnSpPr>
          <p:nvPr/>
        </p:nvCxnSpPr>
        <p:spPr>
          <a:xfrm>
            <a:off x="6460761" y="1558977"/>
            <a:ext cx="0" cy="5814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B17562-DC1C-4B96-8274-DA79C0C2A39F}"/>
              </a:ext>
            </a:extLst>
          </p:cNvPr>
          <p:cNvSpPr txBox="1"/>
          <p:nvPr/>
        </p:nvSpPr>
        <p:spPr>
          <a:xfrm>
            <a:off x="8199619" y="527200"/>
            <a:ext cx="410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Localizar em proposta por situação as operações  aguardando  formalização 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291BAC5-C99D-4114-A7CF-97AEE8D05E80}"/>
              </a:ext>
            </a:extLst>
          </p:cNvPr>
          <p:cNvCxnSpPr>
            <a:cxnSpLocks/>
          </p:cNvCxnSpPr>
          <p:nvPr/>
        </p:nvCxnSpPr>
        <p:spPr>
          <a:xfrm flipH="1">
            <a:off x="7088895" y="1115790"/>
            <a:ext cx="1684511" cy="2100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9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10032922" y="5842384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CaixaDeTexto 4"/>
          <p:cNvSpPr txBox="1"/>
          <p:nvPr/>
        </p:nvSpPr>
        <p:spPr>
          <a:xfrm>
            <a:off x="3137094" y="365760"/>
            <a:ext cx="615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 Formalização  de  Operações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A6910C3-5A67-4109-8526-80F449415E6D}"/>
              </a:ext>
            </a:extLst>
          </p:cNvPr>
          <p:cNvSpPr txBox="1"/>
          <p:nvPr/>
        </p:nvSpPr>
        <p:spPr>
          <a:xfrm>
            <a:off x="1899865" y="2771225"/>
            <a:ext cx="9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</a:t>
            </a:r>
          </a:p>
          <a:p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6C3EC77-F538-40C2-8E0A-C42E73CDF3E0}"/>
              </a:ext>
            </a:extLst>
          </p:cNvPr>
          <p:cNvSpPr txBox="1"/>
          <p:nvPr/>
        </p:nvSpPr>
        <p:spPr>
          <a:xfrm>
            <a:off x="3609738" y="1712009"/>
            <a:ext cx="2350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            </a:t>
            </a:r>
          </a:p>
        </p:txBody>
      </p:sp>
      <p:sp>
        <p:nvSpPr>
          <p:cNvPr id="43" name="Espaço Reservado para Número de Slide 42">
            <a:extLst>
              <a:ext uri="{FF2B5EF4-FFF2-40B4-BE49-F238E27FC236}">
                <a16:creationId xmlns:a16="http://schemas.microsoft.com/office/drawing/2014/main" id="{10861173-01C0-4B87-B154-CED803D42B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41</a:t>
            </a:fld>
            <a:endParaRPr lang="en-US" spc="7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69CEC92-42BE-4BBE-B70E-7CF9300ECDAA}"/>
              </a:ext>
            </a:extLst>
          </p:cNvPr>
          <p:cNvPicPr/>
          <p:nvPr/>
        </p:nvPicPr>
        <p:blipFill rotWithShape="1">
          <a:blip r:embed="rId3"/>
          <a:srcRect l="-295" t="9954" r="-256" b="5170"/>
          <a:stretch/>
        </p:blipFill>
        <p:spPr bwMode="auto">
          <a:xfrm>
            <a:off x="1636712" y="1312862"/>
            <a:ext cx="8918575" cy="423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7D00665-B5F4-4F05-898D-A24A8C9F82E4}"/>
              </a:ext>
            </a:extLst>
          </p:cNvPr>
          <p:cNvSpPr txBox="1"/>
          <p:nvPr/>
        </p:nvSpPr>
        <p:spPr>
          <a:xfrm>
            <a:off x="2413416" y="5545137"/>
            <a:ext cx="761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 operação  selecionada clique  sobre os   três pontinhos. Será disponibilizado  várias  opções. Clique em   formalizar proposta.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D174C40-29EB-49C3-A545-B421A5FB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1" y="2311308"/>
            <a:ext cx="1666875" cy="230505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B6A6E5C-008E-4DF9-A7D5-E74DEE4D97F2}"/>
              </a:ext>
            </a:extLst>
          </p:cNvPr>
          <p:cNvCxnSpPr>
            <a:cxnSpLocks/>
          </p:cNvCxnSpPr>
          <p:nvPr/>
        </p:nvCxnSpPr>
        <p:spPr>
          <a:xfrm flipV="1">
            <a:off x="9311104" y="4170972"/>
            <a:ext cx="0" cy="1374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38C7A01E-2B0E-42F8-B59E-4E42BB650F82}"/>
              </a:ext>
            </a:extLst>
          </p:cNvPr>
          <p:cNvCxnSpPr>
            <a:cxnSpLocks/>
          </p:cNvCxnSpPr>
          <p:nvPr/>
        </p:nvCxnSpPr>
        <p:spPr>
          <a:xfrm flipV="1">
            <a:off x="3372486" y="3962591"/>
            <a:ext cx="5216801" cy="1651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57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CaixaDeTexto 4"/>
          <p:cNvSpPr txBox="1"/>
          <p:nvPr/>
        </p:nvSpPr>
        <p:spPr>
          <a:xfrm>
            <a:off x="3137094" y="365760"/>
            <a:ext cx="615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 Formalização  de  Operações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6C3EC77-F538-40C2-8E0A-C42E73CDF3E0}"/>
              </a:ext>
            </a:extLst>
          </p:cNvPr>
          <p:cNvSpPr txBox="1"/>
          <p:nvPr/>
        </p:nvSpPr>
        <p:spPr>
          <a:xfrm>
            <a:off x="3609738" y="1712009"/>
            <a:ext cx="2350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            </a:t>
            </a:r>
          </a:p>
        </p:txBody>
      </p:sp>
      <p:sp>
        <p:nvSpPr>
          <p:cNvPr id="43" name="Espaço Reservado para Número de Slide 42">
            <a:extLst>
              <a:ext uri="{FF2B5EF4-FFF2-40B4-BE49-F238E27FC236}">
                <a16:creationId xmlns:a16="http://schemas.microsoft.com/office/drawing/2014/main" id="{10861173-01C0-4B87-B154-CED803D42B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42</a:t>
            </a:fld>
            <a:endParaRPr lang="en-US" spc="7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614D83D-1E99-4CBC-ADD9-C9437E6F09F0}"/>
              </a:ext>
            </a:extLst>
          </p:cNvPr>
          <p:cNvPicPr/>
          <p:nvPr/>
        </p:nvPicPr>
        <p:blipFill rotWithShape="1">
          <a:blip r:embed="rId3"/>
          <a:srcRect t="9407" r="-6" b="6975"/>
          <a:stretch/>
        </p:blipFill>
        <p:spPr bwMode="auto">
          <a:xfrm>
            <a:off x="1649730" y="1339215"/>
            <a:ext cx="8892540" cy="4179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DBDB85A9-C854-47D9-ACA9-118F65E396A1}"/>
              </a:ext>
            </a:extLst>
          </p:cNvPr>
          <p:cNvSpPr/>
          <p:nvPr/>
        </p:nvSpPr>
        <p:spPr>
          <a:xfrm>
            <a:off x="2946943" y="3582649"/>
            <a:ext cx="380301" cy="127416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98D7E2-78AC-438F-A252-E77BD09341D3}"/>
              </a:ext>
            </a:extLst>
          </p:cNvPr>
          <p:cNvSpPr txBox="1"/>
          <p:nvPr/>
        </p:nvSpPr>
        <p:spPr>
          <a:xfrm>
            <a:off x="1649730" y="3162926"/>
            <a:ext cx="12972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Com base nos documentos inseridos  efetue a  conferência   dos  termos, poderes  e firmas  da operação a ser formalizada.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A413CC-3D68-49A8-9912-57E0EE2EAC75}"/>
              </a:ext>
            </a:extLst>
          </p:cNvPr>
          <p:cNvSpPr txBox="1"/>
          <p:nvPr/>
        </p:nvSpPr>
        <p:spPr>
          <a:xfrm>
            <a:off x="7000408" y="5518785"/>
            <a:ext cx="354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 em  validar e na sequência  em  formalizar a operação </a:t>
            </a:r>
          </a:p>
        </p:txBody>
      </p:sp>
    </p:spTree>
    <p:extLst>
      <p:ext uri="{BB962C8B-B14F-4D97-AF65-F5344CB8AC3E}">
        <p14:creationId xmlns:p14="http://schemas.microsoft.com/office/powerpoint/2010/main" val="30635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CaixaDeTexto 4"/>
          <p:cNvSpPr txBox="1"/>
          <p:nvPr/>
        </p:nvSpPr>
        <p:spPr>
          <a:xfrm>
            <a:off x="3137094" y="365760"/>
            <a:ext cx="615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 Opções  Utilizadas após a Formalização </a:t>
            </a:r>
          </a:p>
        </p:txBody>
      </p:sp>
      <p:pic>
        <p:nvPicPr>
          <p:cNvPr id="22" name="Imagem 21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D50BFB8-43C5-4C97-AAA4-A25D7822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2" y="1009615"/>
            <a:ext cx="9774836" cy="4691921"/>
          </a:xfrm>
          <a:prstGeom prst="rect">
            <a:avLst/>
          </a:prstGeom>
          <a:ln>
            <a:noFill/>
          </a:ln>
        </p:spPr>
      </p:pic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8571E180-F90D-45F2-837B-567044769C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65432" y="1640090"/>
            <a:ext cx="344556" cy="26781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30AB89-07B4-4CE4-A0D1-7007EAC62825}"/>
              </a:ext>
            </a:extLst>
          </p:cNvPr>
          <p:cNvSpPr txBox="1"/>
          <p:nvPr/>
        </p:nvSpPr>
        <p:spPr>
          <a:xfrm>
            <a:off x="8772939" y="1570895"/>
            <a:ext cx="24178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Opção de consulta pelo</a:t>
            </a:r>
          </a:p>
          <a:p>
            <a:r>
              <a:rPr lang="pt-BR" sz="1400" dirty="0">
                <a:solidFill>
                  <a:schemeClr val="bg1"/>
                </a:solidFill>
              </a:rPr>
              <a:t> número da  proposta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A6910C3-5A67-4109-8526-80F449415E6D}"/>
              </a:ext>
            </a:extLst>
          </p:cNvPr>
          <p:cNvSpPr txBox="1"/>
          <p:nvPr/>
        </p:nvSpPr>
        <p:spPr>
          <a:xfrm>
            <a:off x="1899865" y="2771225"/>
            <a:ext cx="919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A opção condução  da operação  é usada para  impressão de boletos e o envio de remessas de conta pagamento</a:t>
            </a:r>
          </a:p>
          <a:p>
            <a:r>
              <a:rPr lang="pt-BR" sz="1400" dirty="0">
                <a:solidFill>
                  <a:schemeClr val="bg1"/>
                </a:solidFill>
              </a:rPr>
              <a:t>( operação  de não correntistas) mediante  informação do  CPF</a:t>
            </a:r>
            <a:endParaRPr lang="pt-BR" sz="1400" dirty="0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FF2D6CC-662C-4FB6-B156-FA5407B2B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87" y="3794706"/>
            <a:ext cx="4670678" cy="1706207"/>
          </a:xfrm>
          <a:prstGeom prst="rect">
            <a:avLst/>
          </a:prstGeom>
        </p:spPr>
      </p:pic>
      <p:sp>
        <p:nvSpPr>
          <p:cNvPr id="41" name="Chave Esquerda 40">
            <a:extLst>
              <a:ext uri="{FF2B5EF4-FFF2-40B4-BE49-F238E27FC236}">
                <a16:creationId xmlns:a16="http://schemas.microsoft.com/office/drawing/2014/main" id="{3FC67671-2AC6-4BAE-A37D-27D82B1FCAEF}"/>
              </a:ext>
            </a:extLst>
          </p:cNvPr>
          <p:cNvSpPr/>
          <p:nvPr/>
        </p:nvSpPr>
        <p:spPr>
          <a:xfrm>
            <a:off x="6096000" y="1874298"/>
            <a:ext cx="155448" cy="47516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6C3EC77-F538-40C2-8E0A-C42E73CDF3E0}"/>
              </a:ext>
            </a:extLst>
          </p:cNvPr>
          <p:cNvSpPr txBox="1"/>
          <p:nvPr/>
        </p:nvSpPr>
        <p:spPr>
          <a:xfrm>
            <a:off x="3609738" y="1712009"/>
            <a:ext cx="235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            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        Consulta de Operações </a:t>
            </a: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AC537C1E-A6AF-470B-8B23-EEF4AB9C8E17}"/>
              </a:ext>
            </a:extLst>
          </p:cNvPr>
          <p:cNvPicPr/>
          <p:nvPr/>
        </p:nvPicPr>
        <p:blipFill rotWithShape="1">
          <a:blip r:embed="rId5"/>
          <a:srcRect l="8956" t="33849" r="53198" b="21273"/>
          <a:stretch/>
        </p:blipFill>
        <p:spPr bwMode="auto">
          <a:xfrm>
            <a:off x="6755709" y="3852113"/>
            <a:ext cx="3793021" cy="164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3" name="Espaço Reservado para Número de Slide 42">
            <a:extLst>
              <a:ext uri="{FF2B5EF4-FFF2-40B4-BE49-F238E27FC236}">
                <a16:creationId xmlns:a16="http://schemas.microsoft.com/office/drawing/2014/main" id="{10861173-01C0-4B87-B154-CED803D42B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43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56713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CaixaDeTexto 4"/>
          <p:cNvSpPr txBox="1"/>
          <p:nvPr/>
        </p:nvSpPr>
        <p:spPr>
          <a:xfrm>
            <a:off x="3137095" y="365760"/>
            <a:ext cx="579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Selecionar a opção de cadastro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8321" t="9202" r="9395" b="31770"/>
          <a:stretch/>
        </p:blipFill>
        <p:spPr>
          <a:xfrm>
            <a:off x="934733" y="1438838"/>
            <a:ext cx="9868863" cy="398032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5B07671-969A-49B8-B9F4-74B803B4DFC9}"/>
              </a:ext>
            </a:extLst>
          </p:cNvPr>
          <p:cNvSpPr txBox="1"/>
          <p:nvPr/>
        </p:nvSpPr>
        <p:spPr>
          <a:xfrm>
            <a:off x="1630016" y="3578087"/>
            <a:ext cx="5844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1400" dirty="0">
              <a:solidFill>
                <a:schemeClr val="bg1"/>
              </a:solidFill>
            </a:endParaRPr>
          </a:p>
          <a:p>
            <a:pPr lvl="0"/>
            <a:endParaRPr lang="pt-BR" sz="1400" dirty="0">
              <a:solidFill>
                <a:schemeClr val="bg1"/>
              </a:solidFill>
            </a:endParaRPr>
          </a:p>
          <a:p>
            <a:pPr lvl="0"/>
            <a:r>
              <a:rPr lang="pt-BR" sz="1400" dirty="0">
                <a:solidFill>
                  <a:schemeClr val="bg1"/>
                </a:solidFill>
              </a:rPr>
              <a:t>Para o cadastro “</a:t>
            </a:r>
            <a:r>
              <a:rPr lang="pt-BR" sz="1400" b="1" dirty="0">
                <a:solidFill>
                  <a:schemeClr val="bg1"/>
                </a:solidFill>
              </a:rPr>
              <a:t>Pessoa Física</a:t>
            </a:r>
            <a:r>
              <a:rPr lang="pt-BR" sz="1400" dirty="0">
                <a:solidFill>
                  <a:schemeClr val="bg1"/>
                </a:solidFill>
              </a:rPr>
              <a:t>” a primeira tela disponibilizará formulário para preenchimento do </a:t>
            </a:r>
            <a:r>
              <a:rPr lang="pt-BR" sz="1400" dirty="0" err="1">
                <a:solidFill>
                  <a:schemeClr val="bg1"/>
                </a:solidFill>
              </a:rPr>
              <a:t>pré</a:t>
            </a:r>
            <a:r>
              <a:rPr lang="pt-BR" sz="1400" dirty="0">
                <a:solidFill>
                  <a:schemeClr val="bg1"/>
                </a:solidFill>
              </a:rPr>
              <a:t>-cadastro do cliente, conforme  próxima  tela.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D4F231-9E4C-4BE9-B10C-18DAA6EB6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120" y="2534701"/>
            <a:ext cx="3218967" cy="1475360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D92D327-9918-4FCA-8FA7-231AF214C318}"/>
              </a:ext>
            </a:extLst>
          </p:cNvPr>
          <p:cNvCxnSpPr>
            <a:cxnSpLocks/>
          </p:cNvCxnSpPr>
          <p:nvPr/>
        </p:nvCxnSpPr>
        <p:spPr>
          <a:xfrm flipV="1">
            <a:off x="4304714" y="3272381"/>
            <a:ext cx="890138" cy="156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EB0AF7BA-2D8E-469E-80D3-6E31756A84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5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26803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10824" t="9471" r="13275" b="5912"/>
          <a:stretch/>
        </p:blipFill>
        <p:spPr>
          <a:xfrm>
            <a:off x="1744394" y="931553"/>
            <a:ext cx="8314006" cy="521105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Pré cadastro</a:t>
            </a:r>
          </a:p>
        </p:txBody>
      </p:sp>
      <p:sp>
        <p:nvSpPr>
          <p:cNvPr id="8" name="Chave Direita 7"/>
          <p:cNvSpPr/>
          <p:nvPr/>
        </p:nvSpPr>
        <p:spPr>
          <a:xfrm>
            <a:off x="5634111" y="2359332"/>
            <a:ext cx="885959" cy="3140320"/>
          </a:xfrm>
          <a:prstGeom prst="rightBrace">
            <a:avLst>
              <a:gd name="adj1" fmla="val 8333"/>
              <a:gd name="adj2" fmla="val 5042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01B0A4F-09C9-4569-BB4F-7E92B7D50473}"/>
              </a:ext>
            </a:extLst>
          </p:cNvPr>
          <p:cNvSpPr txBox="1"/>
          <p:nvPr/>
        </p:nvSpPr>
        <p:spPr>
          <a:xfrm>
            <a:off x="6566683" y="1654842"/>
            <a:ext cx="3337305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/>
            <a:r>
              <a:rPr lang="pt-BR" sz="900" dirty="0">
                <a:solidFill>
                  <a:schemeClr val="bg1"/>
                </a:solidFill>
              </a:rPr>
              <a:t>O módulo de Pré Cadastro é dividido em quatro partes:</a:t>
            </a:r>
          </a:p>
          <a:p>
            <a:pPr lvl="0"/>
            <a:r>
              <a:rPr lang="pt-BR" sz="900" b="1" u="sng" dirty="0">
                <a:solidFill>
                  <a:schemeClr val="bg1"/>
                </a:solidFill>
              </a:rPr>
              <a:t> Identificação:</a:t>
            </a:r>
            <a:r>
              <a:rPr lang="pt-BR" sz="900" b="1" dirty="0">
                <a:solidFill>
                  <a:schemeClr val="bg1"/>
                </a:solidFill>
              </a:rPr>
              <a:t> </a:t>
            </a:r>
            <a:endParaRPr lang="pt-BR" sz="900" dirty="0">
              <a:solidFill>
                <a:schemeClr val="bg1"/>
              </a:solidFill>
            </a:endParaRPr>
          </a:p>
          <a:p>
            <a:pPr lvl="0"/>
            <a:r>
              <a:rPr lang="pt-BR" sz="900" b="1" dirty="0">
                <a:solidFill>
                  <a:schemeClr val="bg1"/>
                </a:solidFill>
              </a:rPr>
              <a:t>CPF</a:t>
            </a:r>
            <a:r>
              <a:rPr lang="pt-BR" sz="900" dirty="0">
                <a:solidFill>
                  <a:schemeClr val="bg1"/>
                </a:solidFill>
              </a:rPr>
              <a:t>: somente são aceitos CPF válidos e que estejam em situação regular na Receita Federal. Quando a situação do CPF não estiver regular o cadastro do cliente será recusado.</a:t>
            </a:r>
          </a:p>
          <a:p>
            <a:pPr lvl="0"/>
            <a:r>
              <a:rPr lang="pt-BR" sz="900" b="1" dirty="0">
                <a:solidFill>
                  <a:schemeClr val="bg1"/>
                </a:solidFill>
              </a:rPr>
              <a:t>Nome completo: </a:t>
            </a:r>
            <a:r>
              <a:rPr lang="pt-BR" sz="900" dirty="0">
                <a:solidFill>
                  <a:schemeClr val="bg1"/>
                </a:solidFill>
              </a:rPr>
              <a:t>informar</a:t>
            </a:r>
            <a:r>
              <a:rPr lang="pt-BR" sz="900" b="1" dirty="0">
                <a:solidFill>
                  <a:schemeClr val="bg1"/>
                </a:solidFill>
              </a:rPr>
              <a:t> </a:t>
            </a:r>
            <a:r>
              <a:rPr lang="pt-BR" sz="900" dirty="0">
                <a:solidFill>
                  <a:schemeClr val="bg1"/>
                </a:solidFill>
              </a:rPr>
              <a:t>o nome completo, conforme consta na Receita Federal (sem abreviações, exceto se extrapolar 60 posições). </a:t>
            </a:r>
          </a:p>
          <a:p>
            <a:pPr lvl="0"/>
            <a:r>
              <a:rPr lang="pt-BR" sz="900" dirty="0">
                <a:solidFill>
                  <a:schemeClr val="bg1"/>
                </a:solidFill>
              </a:rPr>
              <a:t>as 10 primeiras posições do nome devem ser idênticas ao contido no documento de identificação.</a:t>
            </a:r>
          </a:p>
          <a:p>
            <a:pPr lvl="0"/>
            <a:r>
              <a:rPr lang="pt-BR" sz="900" dirty="0">
                <a:solidFill>
                  <a:schemeClr val="bg1"/>
                </a:solidFill>
              </a:rPr>
              <a:t>o nome abreviado deve ocupar as 60 posições do campo.</a:t>
            </a:r>
          </a:p>
          <a:p>
            <a:pPr lvl="0"/>
            <a:r>
              <a:rPr lang="pt-BR" sz="900" b="1" dirty="0">
                <a:solidFill>
                  <a:schemeClr val="bg1"/>
                </a:solidFill>
              </a:rPr>
              <a:t>Data de nascimento: </a:t>
            </a:r>
            <a:r>
              <a:rPr lang="pt-BR" sz="900" dirty="0">
                <a:solidFill>
                  <a:schemeClr val="bg1"/>
                </a:solidFill>
              </a:rPr>
              <a:t>informar da data de nascimento. Se informação divergir do cadastro na Receita Federal, o Banco não aceitará o cadastro do cliente.</a:t>
            </a:r>
          </a:p>
          <a:p>
            <a:r>
              <a:rPr lang="pt-BR" sz="900" dirty="0">
                <a:solidFill>
                  <a:schemeClr val="bg1"/>
                </a:solidFill>
              </a:rPr>
              <a:t> </a:t>
            </a:r>
            <a:r>
              <a:rPr lang="pt-BR" sz="900" b="1" u="sng" dirty="0">
                <a:solidFill>
                  <a:schemeClr val="bg1"/>
                </a:solidFill>
              </a:rPr>
              <a:t>Endereço residencial:</a:t>
            </a:r>
            <a:endParaRPr lang="pt-BR" sz="900" dirty="0">
              <a:solidFill>
                <a:schemeClr val="bg1"/>
              </a:solidFill>
            </a:endParaRPr>
          </a:p>
          <a:p>
            <a:r>
              <a:rPr lang="pt-BR" sz="900" dirty="0">
                <a:solidFill>
                  <a:schemeClr val="bg1"/>
                </a:solidFill>
              </a:rPr>
              <a:t>Tipo de propriedade: </a:t>
            </a:r>
          </a:p>
          <a:p>
            <a:pPr lvl="0"/>
            <a:r>
              <a:rPr lang="pt-BR" sz="900" b="1" dirty="0">
                <a:solidFill>
                  <a:schemeClr val="bg1"/>
                </a:solidFill>
              </a:rPr>
              <a:t>Cedido: </a:t>
            </a:r>
            <a:r>
              <a:rPr lang="pt-BR" sz="900" dirty="0">
                <a:solidFill>
                  <a:schemeClr val="bg1"/>
                </a:solidFill>
              </a:rPr>
              <a:t>quando reside em imóvel de terceiros, sem ônus.</a:t>
            </a:r>
          </a:p>
          <a:p>
            <a:pPr lvl="0"/>
            <a:r>
              <a:rPr lang="pt-BR" sz="900" b="1" dirty="0">
                <a:solidFill>
                  <a:schemeClr val="bg1"/>
                </a:solidFill>
              </a:rPr>
              <a:t>Familiar: </a:t>
            </a:r>
            <a:r>
              <a:rPr lang="pt-BR" sz="900" dirty="0">
                <a:solidFill>
                  <a:schemeClr val="bg1"/>
                </a:solidFill>
              </a:rPr>
              <a:t>quando reside em imóvel de algum familiar, sem ônus </a:t>
            </a:r>
          </a:p>
          <a:p>
            <a:pPr lvl="0"/>
            <a:r>
              <a:rPr lang="pt-BR" sz="900" b="1" dirty="0">
                <a:solidFill>
                  <a:schemeClr val="bg1"/>
                </a:solidFill>
              </a:rPr>
              <a:t>Próprio Quitado: </a:t>
            </a:r>
            <a:r>
              <a:rPr lang="pt-BR" sz="900" dirty="0">
                <a:solidFill>
                  <a:schemeClr val="bg1"/>
                </a:solidFill>
              </a:rPr>
              <a:t> imóvel em que reside pertencer ao cliente.</a:t>
            </a:r>
          </a:p>
          <a:p>
            <a:pPr lvl="0"/>
            <a:r>
              <a:rPr lang="pt-BR" sz="900" b="1" dirty="0">
                <a:solidFill>
                  <a:schemeClr val="bg1"/>
                </a:solidFill>
              </a:rPr>
              <a:t>Próprio e Financiado:</a:t>
            </a:r>
            <a:r>
              <a:rPr lang="pt-BR" sz="900" dirty="0">
                <a:solidFill>
                  <a:schemeClr val="bg1"/>
                </a:solidFill>
              </a:rPr>
              <a:t> imóvel em que reside pertence ao cliente, mas estiver financiado.</a:t>
            </a:r>
          </a:p>
          <a:p>
            <a:pPr lvl="0"/>
            <a:r>
              <a:rPr lang="pt-BR" sz="900" b="1" dirty="0">
                <a:solidFill>
                  <a:schemeClr val="bg1"/>
                </a:solidFill>
              </a:rPr>
              <a:t>Alugado:</a:t>
            </a:r>
            <a:r>
              <a:rPr lang="pt-BR" sz="900" dirty="0">
                <a:solidFill>
                  <a:schemeClr val="bg1"/>
                </a:solidFill>
              </a:rPr>
              <a:t> quando reside em imóvel de terceiros, com pagamento.</a:t>
            </a:r>
          </a:p>
          <a:p>
            <a:pPr lvl="0"/>
            <a:r>
              <a:rPr lang="pt-BR" sz="900" dirty="0">
                <a:solidFill>
                  <a:schemeClr val="bg1"/>
                </a:solidFill>
              </a:rPr>
              <a:t>Endereço: CEP, UF, município, bairro, rua, etc.</a:t>
            </a:r>
          </a:p>
          <a:p>
            <a:pPr lvl="0"/>
            <a:r>
              <a:rPr lang="pt-BR" sz="900" b="1" u="sng" dirty="0">
                <a:solidFill>
                  <a:schemeClr val="bg1"/>
                </a:solidFill>
              </a:rPr>
              <a:t> Autorizações:</a:t>
            </a:r>
            <a:r>
              <a:rPr lang="pt-BR" sz="900" b="1" dirty="0">
                <a:solidFill>
                  <a:schemeClr val="bg1"/>
                </a:solidFill>
              </a:rPr>
              <a:t> </a:t>
            </a:r>
            <a:r>
              <a:rPr lang="pt-BR" sz="900" dirty="0">
                <a:solidFill>
                  <a:schemeClr val="bg1"/>
                </a:solidFill>
              </a:rPr>
              <a:t>clicar sempre “Sim”, sinalizando que o cliente autoriza o</a:t>
            </a:r>
            <a:r>
              <a:rPr lang="pt-BR" sz="900" b="1" dirty="0">
                <a:solidFill>
                  <a:schemeClr val="bg1"/>
                </a:solidFill>
              </a:rPr>
              <a:t> </a:t>
            </a:r>
            <a:r>
              <a:rPr lang="pt-BR" sz="900" dirty="0">
                <a:solidFill>
                  <a:schemeClr val="bg1"/>
                </a:solidFill>
              </a:rPr>
              <a:t>Compartilhamento de Dados Cadastrais a Terceiros e a consulta ao SCR. </a:t>
            </a:r>
          </a:p>
          <a:p>
            <a:r>
              <a:rPr lang="pt-BR" sz="900" b="1" u="sng" dirty="0">
                <a:solidFill>
                  <a:schemeClr val="bg1"/>
                </a:solidFill>
              </a:rPr>
              <a:t>Agência:</a:t>
            </a:r>
            <a:r>
              <a:rPr lang="pt-BR" sz="900" b="1" dirty="0">
                <a:solidFill>
                  <a:schemeClr val="bg1"/>
                </a:solidFill>
              </a:rPr>
              <a:t> </a:t>
            </a:r>
            <a:r>
              <a:rPr lang="pt-BR" sz="900" dirty="0">
                <a:solidFill>
                  <a:schemeClr val="bg1"/>
                </a:solidFill>
              </a:rPr>
              <a:t>deverá ser informada a agência de relacionamento do cliente. Caso não possua preencher com prefixo de agência que seja de maior conveniência para o cliente.</a:t>
            </a:r>
          </a:p>
          <a:p>
            <a:pPr lvl="0"/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669E7C-3849-4F3F-923A-00E9C5C035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6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03800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Pré cadastro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1150" t="12163" r="14356" b="11490"/>
          <a:stretch/>
        </p:blipFill>
        <p:spPr>
          <a:xfrm>
            <a:off x="1547446" y="875683"/>
            <a:ext cx="8862646" cy="51066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347791" y="3429000"/>
            <a:ext cx="4062301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Após a  conclusão  do  preenchimento clicar em  imprimir formulário ( abandonar  a impressão) e para finalizar o procedimento  clicar em confirmar.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O portal apresentará  uma tela resumo informando a inclusão do </a:t>
            </a:r>
            <a:r>
              <a:rPr lang="pt-BR" sz="1400" dirty="0" err="1">
                <a:solidFill>
                  <a:schemeClr val="bg1"/>
                </a:solidFill>
              </a:rPr>
              <a:t>pre</a:t>
            </a:r>
            <a:r>
              <a:rPr lang="pt-BR" sz="1400" dirty="0">
                <a:solidFill>
                  <a:schemeClr val="bg1"/>
                </a:solidFill>
              </a:rPr>
              <a:t> cadastro ( tela seguinte)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FC359A0-DA6F-4404-ADEF-DC8721BD207C}"/>
              </a:ext>
            </a:extLst>
          </p:cNvPr>
          <p:cNvCxnSpPr>
            <a:cxnSpLocks/>
          </p:cNvCxnSpPr>
          <p:nvPr/>
        </p:nvCxnSpPr>
        <p:spPr>
          <a:xfrm>
            <a:off x="6347791" y="3909391"/>
            <a:ext cx="0" cy="1669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883174F-3CCA-4B04-A901-C312454643B0}"/>
              </a:ext>
            </a:extLst>
          </p:cNvPr>
          <p:cNvCxnSpPr>
            <a:cxnSpLocks/>
          </p:cNvCxnSpPr>
          <p:nvPr/>
        </p:nvCxnSpPr>
        <p:spPr>
          <a:xfrm>
            <a:off x="6347791" y="3909391"/>
            <a:ext cx="3773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06F6BDB-FCB6-4495-ADD6-00FF847E2CE2}"/>
              </a:ext>
            </a:extLst>
          </p:cNvPr>
          <p:cNvCxnSpPr>
            <a:cxnSpLocks/>
          </p:cNvCxnSpPr>
          <p:nvPr/>
        </p:nvCxnSpPr>
        <p:spPr>
          <a:xfrm flipH="1">
            <a:off x="5526157" y="3909391"/>
            <a:ext cx="804509" cy="1669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2CCA056B-AA58-4D29-A2AB-F9AA9B15A5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7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242550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12122" t="10048" r="12195" b="21106"/>
          <a:stretch/>
        </p:blipFill>
        <p:spPr>
          <a:xfrm>
            <a:off x="977704" y="1006602"/>
            <a:ext cx="9847386" cy="503623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465983" y="4399721"/>
            <a:ext cx="503582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Nesta  tela  é obrigatório a  indicação de “ sim” para a pergunta  * Autoriza SCR?</a:t>
            </a:r>
            <a:r>
              <a:rPr lang="pt-BR" dirty="0"/>
              <a:t> 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BD1D858-BB6C-4D65-867D-7819DF9163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8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312683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837" y="6356351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9903988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CaixaDeTexto 3"/>
          <p:cNvSpPr txBox="1"/>
          <p:nvPr/>
        </p:nvSpPr>
        <p:spPr>
          <a:xfrm>
            <a:off x="2475914" y="267286"/>
            <a:ext cx="631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Cadastro – tela de cadastro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0716" t="9087" r="7004" b="18798"/>
          <a:stretch/>
        </p:blipFill>
        <p:spPr>
          <a:xfrm>
            <a:off x="258430" y="994598"/>
            <a:ext cx="8301327" cy="433157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440B5F9-4AA6-484C-AE00-BE491F5F7905}"/>
              </a:ext>
            </a:extLst>
          </p:cNvPr>
          <p:cNvSpPr txBox="1"/>
          <p:nvPr/>
        </p:nvSpPr>
        <p:spPr>
          <a:xfrm>
            <a:off x="8559757" y="146737"/>
            <a:ext cx="3533978" cy="62096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</a:rPr>
              <a:t>Módulo Dados Pessoais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Forma de tratamento: </a:t>
            </a:r>
            <a:r>
              <a:rPr lang="pt-BR" sz="1000" dirty="0">
                <a:solidFill>
                  <a:schemeClr val="bg1"/>
                </a:solidFill>
              </a:rPr>
              <a:t>Sr. Sra. Caro...).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Nome de tratamento: </a:t>
            </a:r>
            <a:r>
              <a:rPr lang="pt-BR" sz="1000" dirty="0">
                <a:solidFill>
                  <a:schemeClr val="bg1"/>
                </a:solidFill>
              </a:rPr>
              <a:t>primeiro nome ou nome completo.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Sexo; </a:t>
            </a:r>
            <a:r>
              <a:rPr lang="pt-BR" sz="1000" dirty="0">
                <a:solidFill>
                  <a:schemeClr val="bg1"/>
                </a:solidFill>
              </a:rPr>
              <a:t>escolha entre as opções disponíveis.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Capacidade civil</a:t>
            </a:r>
            <a:r>
              <a:rPr lang="pt-BR" sz="1000" dirty="0">
                <a:solidFill>
                  <a:schemeClr val="bg1"/>
                </a:solidFill>
              </a:rPr>
              <a:t>: o sistema assume automaticamente "capaz".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Nacionalidade: </a:t>
            </a:r>
            <a:r>
              <a:rPr lang="pt-BR" sz="1000" dirty="0">
                <a:solidFill>
                  <a:schemeClr val="bg1"/>
                </a:solidFill>
              </a:rPr>
              <a:t>Brasileiro; estrangeiro com visto permanente; Naturalizado (a); Português com residência permanente no Brasil e Estrangeiro com Domicilio no Exterior.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País de origem: </a:t>
            </a:r>
            <a:r>
              <a:rPr lang="pt-BR" sz="1000" dirty="0">
                <a:solidFill>
                  <a:schemeClr val="bg1"/>
                </a:solidFill>
              </a:rPr>
              <a:t>"Brasil" para Brasileiro ou Português com residência permanente no Brasil. Para as demais nacionalidades informem o país de nascimento do cliente.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Naturalidade: </a:t>
            </a:r>
            <a:r>
              <a:rPr lang="pt-BR" sz="1000" dirty="0">
                <a:solidFill>
                  <a:schemeClr val="bg1"/>
                </a:solidFill>
              </a:rPr>
              <a:t>informe a cidade/município e a UF</a:t>
            </a:r>
            <a:r>
              <a:rPr lang="pt-BR" sz="1000" b="1" dirty="0">
                <a:solidFill>
                  <a:schemeClr val="bg1"/>
                </a:solidFill>
              </a:rPr>
              <a:t> </a:t>
            </a:r>
            <a:r>
              <a:rPr lang="pt-BR" sz="1000" dirty="0">
                <a:solidFill>
                  <a:schemeClr val="bg1"/>
                </a:solidFill>
              </a:rPr>
              <a:t>onde o cliente nasceu.  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Nome do pai: </a:t>
            </a:r>
            <a:r>
              <a:rPr lang="pt-BR" sz="1000" dirty="0">
                <a:solidFill>
                  <a:schemeClr val="bg1"/>
                </a:solidFill>
              </a:rPr>
              <a:t>informe o nome do pai do cliente. Esta informação pode ficar em branco se o dado não constar no documento de identificação. 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Nome da mãe:</a:t>
            </a:r>
            <a:r>
              <a:rPr lang="pt-BR" sz="1000" dirty="0">
                <a:solidFill>
                  <a:schemeClr val="bg1"/>
                </a:solidFill>
              </a:rPr>
              <a:t> informe, conforme documento de identificação (dado obrigatório).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Tipo do documento: </a:t>
            </a:r>
            <a:r>
              <a:rPr lang="pt-BR" sz="1000" dirty="0">
                <a:solidFill>
                  <a:schemeClr val="bg1"/>
                </a:solidFill>
              </a:rPr>
              <a:t>selecione o documento que o cliente apresentou para a sua identificação. (RG, CNH, CTPS, outros)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Número do documento: </a:t>
            </a:r>
            <a:r>
              <a:rPr lang="pt-BR" sz="1000" dirty="0">
                <a:solidFill>
                  <a:schemeClr val="bg1"/>
                </a:solidFill>
              </a:rPr>
              <a:t>informe o número do documento apresentado. 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Data emissão</a:t>
            </a:r>
            <a:r>
              <a:rPr lang="pt-BR" sz="1000" dirty="0">
                <a:solidFill>
                  <a:schemeClr val="bg1"/>
                </a:solidFill>
              </a:rPr>
              <a:t>: informe a data de emissão do documento informado no campo anterior.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Órgão expedidor/UF: </a:t>
            </a:r>
            <a:r>
              <a:rPr lang="pt-BR" sz="1000" dirty="0">
                <a:solidFill>
                  <a:schemeClr val="bg1"/>
                </a:solidFill>
              </a:rPr>
              <a:t>Informe o órgão que expediu o documento.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Estado civil: </a:t>
            </a:r>
            <a:r>
              <a:rPr lang="pt-BR" sz="1000" dirty="0">
                <a:solidFill>
                  <a:schemeClr val="bg1"/>
                </a:solidFill>
              </a:rPr>
              <a:t>(solteiro, viúvo, separado etc.). Quando o cliente for casado ou viver em união estável é necessário informar os dados do cônjuge ou companheiro (a) na aba relacionamento.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União estável: </a:t>
            </a:r>
            <a:r>
              <a:rPr lang="pt-BR" sz="1000" dirty="0">
                <a:solidFill>
                  <a:schemeClr val="bg1"/>
                </a:solidFill>
              </a:rPr>
              <a:t>informe “sim” ou “não”. Obrigatório caso o cliente seja solteiro, viúvo, separado judicialmente ou divorciado.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PIS/PASEP: </a:t>
            </a:r>
            <a:r>
              <a:rPr lang="pt-BR" sz="1000" dirty="0">
                <a:solidFill>
                  <a:schemeClr val="bg1"/>
                </a:solidFill>
              </a:rPr>
              <a:t>Informe se o cliente possui PIS ou PASEP. O PASEP é utilizado somente para servidores públicos (não é obrigatório).</a:t>
            </a:r>
          </a:p>
          <a:p>
            <a:r>
              <a:rPr lang="pt-BR" sz="1000" b="1" dirty="0">
                <a:solidFill>
                  <a:schemeClr val="bg1"/>
                </a:solidFill>
              </a:rPr>
              <a:t>Grau de Instrução: </a:t>
            </a:r>
            <a:r>
              <a:rPr lang="pt-BR" sz="1000" dirty="0">
                <a:solidFill>
                  <a:schemeClr val="bg1"/>
                </a:solidFill>
              </a:rPr>
              <a:t>Selecione a escolaridade do cliente entre as seguintes opções: ensino fundamental, ensino médio, superior incompleto, superior em andamento, superior completo, pós-graduação, mestrado e doutorado.  Para nível superior complementar as informações clicando no botão “formação” ao lado do campo escolaridade.</a:t>
            </a:r>
          </a:p>
        </p:txBody>
      </p: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C6F8AAC3-17D2-4DBF-9C9E-667476BF36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7842" y="4498121"/>
            <a:ext cx="1058192" cy="41081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B89A473D-6863-47D1-9219-698AB3F8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40" y="5232627"/>
            <a:ext cx="2639797" cy="1182727"/>
          </a:xfrm>
          <a:prstGeom prst="rect">
            <a:avLst/>
          </a:prstGeom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66332E6-AEE1-4EA5-B6A7-D57767F388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9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24971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9AF8C"/>
    </a:accent1>
    <a:accent2>
      <a:srgbClr val="97BE49"/>
    </a:accent2>
    <a:accent3>
      <a:srgbClr val="3D9CCC"/>
    </a:accent3>
    <a:accent4>
      <a:srgbClr val="7C60C6"/>
    </a:accent4>
    <a:accent5>
      <a:srgbClr val="C9492C"/>
    </a:accent5>
    <a:accent6>
      <a:srgbClr val="D58C2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o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9AF8C"/>
    </a:accent1>
    <a:accent2>
      <a:srgbClr val="97BE49"/>
    </a:accent2>
    <a:accent3>
      <a:srgbClr val="3D9CCC"/>
    </a:accent3>
    <a:accent4>
      <a:srgbClr val="7C60C6"/>
    </a:accent4>
    <a:accent5>
      <a:srgbClr val="C9492C"/>
    </a:accent5>
    <a:accent6>
      <a:srgbClr val="D58C2E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069BBBDCAEF354CAE0655DA1B50110C" ma:contentTypeVersion="0" ma:contentTypeDescription="Crie um novo documento." ma:contentTypeScope="" ma:versionID="902e1f6bce921acb6290987685a220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649665-E9C0-4C12-AD1B-5F525898FE50}"/>
</file>

<file path=customXml/itemProps2.xml><?xml version="1.0" encoding="utf-8"?>
<ds:datastoreItem xmlns:ds="http://schemas.openxmlformats.org/officeDocument/2006/customXml" ds:itemID="{F5308C5D-8D78-4273-8B1F-E8B2C1EC3A76}"/>
</file>

<file path=customXml/itemProps3.xml><?xml version="1.0" encoding="utf-8"?>
<ds:datastoreItem xmlns:ds="http://schemas.openxmlformats.org/officeDocument/2006/customXml" ds:itemID="{51796A34-D3FC-4AC6-9EAA-02B00026C47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3124</Words>
  <Application>Microsoft Office PowerPoint</Application>
  <PresentationFormat>Widescreen</PresentationFormat>
  <Paragraphs>340</Paragraphs>
  <Slides>43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Calibri Regular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ELOPAR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 Souza de Nascimento Beck</dc:creator>
  <cp:lastModifiedBy>Marcelo Pavan Junior</cp:lastModifiedBy>
  <cp:revision>34</cp:revision>
  <dcterms:created xsi:type="dcterms:W3CDTF">2019-12-26T13:43:37Z</dcterms:created>
  <dcterms:modified xsi:type="dcterms:W3CDTF">2019-12-30T18:46:03Z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0x0101005069BBBDCAEF354CAE0655DA1B50110C</vt:lpwstr>
  </property>
</Properties>
</file>